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331" r:id="rId3"/>
    <p:sldId id="332" r:id="rId4"/>
    <p:sldId id="333" r:id="rId5"/>
    <p:sldId id="305" r:id="rId6"/>
    <p:sldId id="335" r:id="rId7"/>
    <p:sldId id="334" r:id="rId8"/>
    <p:sldId id="325" r:id="rId9"/>
    <p:sldId id="302" r:id="rId10"/>
    <p:sldId id="336" r:id="rId11"/>
    <p:sldId id="307" r:id="rId12"/>
    <p:sldId id="330" r:id="rId13"/>
    <p:sldId id="329" r:id="rId14"/>
    <p:sldId id="311" r:id="rId15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3"/>
    <p:restoredTop sz="66667"/>
  </p:normalViewPr>
  <p:slideViewPr>
    <p:cSldViewPr snapToGrid="0">
      <p:cViewPr varScale="1">
        <p:scale>
          <a:sx n="80" d="100"/>
          <a:sy n="80" d="100"/>
        </p:scale>
        <p:origin x="237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0:43.9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1050 0,'-45'0,"6"0,25 0,-3 0,4 0,-4 0,0 0,1 0,-6 0,5 0,-4 0,8 0,-8 0,7 0,-8 0,-1 0,8 0,-12 0,12 0,-4 0,2 0,4 0,-9 0,7 0,-1 0,0 0,2 0,-7 0,1 0,6 0,-10 4,13-3,-9 3,7-4,-5 0,-3 0,6 0,-4 0,5 0,-2 0,-6 0,8 0,-6 0,3 0,3 0,-5 0,1 0,5 0,-7 0,7 0,-4 0,0 0,0 0,-4 0,7 0,-5 0,6 0,-3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9:24.1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66,'82'0,"-11"0,-8 0,-10 0,28 0,-31 0,45 0,-57 0,58 0,-47 0,32 0,-22 0,14 0,-20 0,18 0,-18 0,6 0,-10 0,-6 0,0 0,-1 0,1 0,0 0,-6 0,4 0,-10 0,4 0,1 0,-6-5,6 4,-12-3,4 4,-4 0,1-4,3 3,-9-3,4 4,-5-4,5 3,-4-3,9-1,-3 4,-1-3,4 4,-9 0,9-5,-9 4,4-3,-5 4,0 0,0 0,0 0,-5 0,4 0,-3 0,4 0,0-4,-5 3,7-3,-10 0,10 3,-4-2,-2 3,4 0,-5 0,3 0,2 0,-5 0,5 0,-2 0,-2 0,4 0,-5 0,2 0,5 0,-7 0,6 0,-6 0,4 0,0 0,-1 0,0 0,0 0,0 0,0 0,-1 0,0 0,1 0,-1 0,1 0,0 0,0 0,-1 0,1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6T12:43:02.1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0,'47'11,"-7"-5,-29-1,0-5,14 0,-10 0,15 0,-18 0,4 0,-1 0,2 0,0 0,-1 0,-1 0,2 0,5 0,-5 0,-1 0,-1 0,7 0,-4 0,3 0,-11 0,11 0,-3 0,4 0,-2 0,-8 0,14 0,-13 5,8-4,-1 4,-7-5,13 4,-14-2,3 2,1-4,1 5,0-3,-1 2,-1-4,7 0,-4 0,3 0,-10 0,4 5,2-4,16 11,-13-10,12 5,-19-7,7 0,-8 0,9 0,-9 0,8 0,-8 0,9 0,-9 0,25 7,-21-5,21 5,-8 0,7-5,12 5,-12-7,-3 0,-16 0,-1 0,0 0,1 0,0 0,-2 0,1 0,1 0,0 0,-2 0,1 0,1 0,5-5,-5 4,-2-4,1 5,1-5,0 4,-2-4,1 5,1 0,0 0,-1 0,-1-5,-3 4,9-4,-4 5,0 0,-2 0,1 0,1 0,5 0,-5 0,3 0,-8 0,9 0,-4 0,4 0,-4 0,4 0,-4 0,4 0,1 0,0 0,0 0,-6 0,0 0,5 0,-8 0,7 0,1 0,-8 0,8 0,-1 0,-6 0,6 0,-4 0,-4 0,8 0,-8 0,9 0,-4 0,5 5,-1-4,13 4,-15-5,14 5,-21-4,3 4,6-5,-8 0,8 0,-1 0,-7 0,13 0,-14 0,4 0,-1 0,2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6T12:43:07.3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45,'41'0,"-1"-5,-23 4,4-4,-4 5,4-5,-4 4,5-4,-1 5,1-5,11 4,-13-4,12 5,-20 0,9-5,-9 4,8-4,-3 5,0 0,4 0,-9 0,8 0,-8 0,21 0,-18 0,17 0,-15 0,0 0,3 0,-3 0,5 0,11 0,-8 0,20 0,-9 0,0 0,9 0,-8 7,-6-5,13 12,-19-12,4 5,-3-2,-14-4,3 4,1 0,36-4,-21 4,38-5,-45 0,5 0,-13 0,-5 0,9 0,-7 0,8 0,-5 0,0 0,1 0,-1 0,0 0,5 0,2 0,-1 0,-1 0,-5 0,1 0,4 0,7 0,32 0,-6 7,18-6,0 7,-18-8,6 0,-27 0,-16 0,-1 0,-1 0,2 0,0 0,-1 0,0 0,0 0,1 0,-1 0,0 0,5 0,-2 4,1-2,-9 2,5-4,0 0,1 0,-1 0,0 0,1 0,0 0,-2 0,1 0,1 0,0 0,-2 5,1-4,-4 4,9-5,-9 5,3-4,1 9,-4-9,9 9,-9-9,3 4,-4-5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7T14:59:47.0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98,'92'5,"1"-1,-19 1,-9-4,6-10,-47 6,27-7,-29 3,-6 6,6-6,-7 7,0 0,6 0,-4-7,4 6,-6-6,0 7,0 0,14-7,-11 6,10-6,-13 7,0 0,7-7,-6 6,6-6,-7 7,6 0,-4 0,5 0,-7 0,0 0,13 0,-10 0,10 0,-6 0,-5 0,4 0,-6 0,0 0,7 0,-6 0,6 0,-7 0,6 0,-4 0,5 0,-1 0,2 0,1 0,-3 0,-6 0,0 0,0-7,7 5,-6-4,13 6,-13 0,13-7,-13 5,6-4,-7 6,0 0,6 0,3 0,-1 0,-2 0,-6 0,0 0,7 0,-5 0,11 0,-12 0,6 0,-7 0,7 0,-6 0,6 0,-1 0,-4 0,5 0,-7 0,0 0,6 0,-4 0,4 0,-6 0,0 0,7 0,-6 0,6 0,-7 0,0 0,7 0,-6 0,6 0,-7 0,0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7T14:59:51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1 121,'56'0,"-1"0,-38-6,4 4,1-5,-6 7,13 0,-13 0,12-6,-11 4,11-5,-11 7,5 0,-8 0,1 0,7 0,-5 0,4 0,-6 0,7 0,-6 0,13 0,-13 0,13 0,-6 0,0 0,-1 0,-7 0,0 0,6 0,2 0,23 0,-12 0,12 0,0 0,-12 0,5 0,-17 0,-7 0,0 0,13 0,-3 0,12 0,-7 0,16 0,-13 0,13 0,-16 0,0 0,0 0,0 0,-7 0,6 0,-13 0,6 0,-7 0,0 0,6 0,19 0,10 0,16 0,-16 0,-5 0,-21 0,-3 0,-6 0,0 0,0-7,0 6,7-6,-6 7,6 0,-7 0,0 0,13 0,-3 0,12 0,-14 0,5 0,-11 0,4 0,-6 0,0 0,7 0,-6 0,6 0,-7 0,0-7,0 6,0-6,0 0,0 6,0-6,0 7,0-7,0 6,0-6,0 7,-1 0,8 0,1-7,1 5,-3-11,-6 11,0-4,0 6,0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0:46.2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991 44,'-58'0,"9"0,14 0,0 0,4 0,-5 0,7 0,-7 0,10 0,-3 0,0 0,8 0,-8 0,11 0,0 0,-5 0,8 0,-7 0,5 0,-2 0,-3 0,9 0,-4 0,3 0,-8-4,4-1,-4 1,4-4,0 7,4-3,-3 0,4 3,-5-3,1 0,4 3,-5-3,5 4,-6 0,3 0,0 0,0 0,0 0,1 0,-1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0:49.2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1280 0,'-54'0,"5"0,20 0,-7 0,5 0,-17 0,16 0,-11 0,1 0,10 0,-11 0,14 0,-1 0,6 0,-4 0,8 0,2 0,1 0,4 0,-5 0,-3 0,6 0,-5 0,6 0,1 0,-9 0,11 0,-11 0,8 0,-4 0,0 0,5 0,-4 0,4 0,-5 0,1 0,0 0,0 0,0 0,1 0,-1 0,1 0,0 0,-1 0,1 0,0 0,0 0,0 0,0 0,-5 0,7 0,-5 0,6 0,-3 0,-1 0,1 0,0 0,0 0,-1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0:52.6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997 0,'-53'0,"8"0,22 0,3 0,-3 0,5 0,-5 0,8 0,-12 0,16 0,-16 0,17 0,-12 0,3 0,0 0,0 0,2 0,0 0,-2 0,-3 0,4 0,0 0,0 0,0 0,0 0,0 0,0 0,0 0,4 0,-3 0,4 0,-9 0,8 0,-7 0,8 0,-4 0,1 0,0 0,-1 0,1 0,0 0,0 0,0 0,-1 0,1 0,-1 0,1 0,0 0,1 0,0 0,-1 0,0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1:02.0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1934 36,'-47'0,"1"0,16 0,-1 0,-17 0,15 0,-9 0,0 0,9 0,-15 0,17 0,-11 0,11 0,-4 0,5 0,1 0,5 0,-5 0,10 0,-4 0,5 0,0-4,0 3,0-3,-5 4,3 0,-3 0,5 0,0 0,0 0,0 0,0 0,0 0,0 0,0 0,0 0,0 0,0-4,-5 3,4-3,-4 0,5 3,0-3,0 4,-5 0,3 0,-8 0,9 0,-9 0,3 0,1 0,-5 0,10 0,-9 0,9 0,-4 0,-1 0,5 0,-4 0,5 0,0 0,0 0,0 0,0 0,0 0,4 0,-3 0,4 0,-5 0,0 0,4 0,-3 0,4 0,-9 0,7 0,-5 0,7 0,-9 0,8 0,-5 0,6 0,-4-4,1 3,0-3,1 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1:05.0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1693 1,'-65'0,"11"0,12 0,11 0,-10 0,4 0,-6 0,6 0,-4 0,4 0,-6 0,6 0,-4 0,4 0,-6 0,6 0,-4 0,-3 0,5 0,-9 0,11 0,-5 0,-1 0,0 0,0 0,0 0,6 0,-4 0,10 0,-5 4,7-3,4 4,-3-5,4 4,-1-3,2 4,0-5,4 0,-4 0,5 0,-5 0,8 0,-7 0,8 0,-4 0,0 0,4 3,-3-2,0 7,2-7,-4 3,6-4,-3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1:49.2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2180 223,'-61'0,"4"0,8 0,4 0,-11 0,11 0,-18 0,16 0,-17 0,13 0,0 0,-5 0,4 0,1 0,2 0,-1 0,11 0,-9 0,17 0,-10 0,10 0,-4 0,10 0,-3-8,3 5,1-5,1 8,0-5,4 0,-10 0,10-3,-9 2,3-3,1 3,-4-3,3 4,1-5,1 5,0-3,3 6,-3-2,5 4,0 0,5 0,-4 0,3-4,-4 3,0-3,0 4,0-4,0 3,0-3,0 4,0-4,4 3,-3-3,0 0,3 3,-6-7,6 7,1-2,-7-1,7 3,-4-6,-2 2,9 1,-9-4,7 0,-1 3,-5-9,8 12,-9-5,2 4,-1 2,1-3,2 4,0 0,-2 0,-4 0,9 0,-2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1:53.3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2311 182,'-42'0,"-1"0,19 0,-12 0,-1 0,-6 0,-6 0,-2 0,-15 0,19 0,-23 0,23 0,-12 0,-4 0,16 0,-24 0,31 0,-23 0,25 0,-18 0,17 0,-9-10,11 8,-6-8,6 10,-4-9,10 6,-11-6,11 9,-10 0,10 0,-5-5,7 4,-1-3,1-1,-1 4,1-8,4 8,-3-3,9 0,-4 3,0-8,3 4,-3 0,5-3,0 7,0-7,0 7,0-7,0 3,0 0,0-3,-5 7,4-8,-4 8,5-7,0 7,0-3,-5 4,3 0,-3-4,5 3,4-3,-2 4,-2 0,4 0,-6-3,5 2,2-3,-8 4,9 0,-7 0,4 0,1 3,-1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5T22:59:20.4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1 100,'49'0,"3"0,-21 0,4 0,0 0,2 0,6 0,0 0,-6 0,4 0,-15 0,14 0,-15 0,1 0,1 0,-12 0,8 0,-9 0,6 0,-10 0,10-4,0 3,-5-6,4 6,-6-2,0-1,4 3,4-3,-7 4,7 0,-8 0,4 0,1 0,-1 0,-3 0,3 0,-4 0,5 0,0 0,0 0,0 0,0 0,-1 0,1 0,5 0,-4 0,4 0,0 0,-3 0,8 0,-4 0,0 0,4 0,-8 0,8 0,-9 0,4-4,-5 3,5-7,-4 3,4-1,-5-2,0 7,5-7,-4 7,4-8,-5 8,5-7,-4 7,9-4,-9 1,9 3,-9-3,4 4,0 0,-3 0,3 0,-5 0,-1 0,1 0,0 0,0 0,-4 0,2 0,-2 0,4 0,0 0,5 0,-4 0,4 0,-5 0,5 0,-4 0,9 0,-9 4,4-3,-5 3,0-4,0 0,0 0,0 0,0 0,-5 0,4 0,0 0,-3 0,10 0,-14 0,10 0,-4 0,-2 0,5 0,-3 0,-2 0,6 0,-8 0,5 0,-1 0,0 0,0 0,0 0,-1 0,1 0,-1 0,3 0,-2 0,2 0,-3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EB2BC-F6AA-BA42-8DCC-ABF1551F6261}" type="datetimeFigureOut">
              <a:rPr lang="en-NO" smtClean="0"/>
              <a:t>10/03/2025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16DAC-D856-114B-B806-89101D03D4F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6940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Takk for invitasjonen!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I dag har jeg lyst til å snakke om våre siste resultater fra Bergen som er resultat av en ukonvensjonell metode som heter multiverse analyse.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84683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/>
              <a:t>Tenk at variablene er brikkene og deres kombinasjonen er </a:t>
            </a:r>
            <a:r>
              <a:rPr lang="nb-NO" dirty="0" err="1"/>
              <a:t>besluttningene</a:t>
            </a:r>
            <a:r>
              <a:rPr lang="nb-NO" dirty="0"/>
              <a:t> i forskningsprosessen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/>
              <a:t>Det finnes mange muligheter å kombinere brikkene for å bygge en torn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/>
              <a:t>Ved å kjøre 1.7 millioner regresjonsmodeller fanget vi opp de fleste som var meningsfulle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74038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Resultater fra mange, mange modeller kan rapporteres ved å fremstille sentraltendensene i koeffisientenes fordelingene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Husk dermed at jeg presenterer fordelinger!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Det kan også vurderes proporsjon av effektenes </a:t>
            </a:r>
            <a:r>
              <a:rPr lang="nb-NO" dirty="0" err="1"/>
              <a:t>rettning</a:t>
            </a:r>
            <a:r>
              <a:rPr lang="nb-NO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Hvis EDSS har en OR&gt;1 i 100% av tilfellene er det en robust markør som har noe å si for risikoen til funksjonell eller kognitiv svikt.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Hvis OR&gt;1 i 50% av tilfellene og OR&lt;1 i 50% av tilfellene er sammenhengen avhengig av modellering.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99396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Her ser vi resultatene til våre 2 analyser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Vi predikerer fremtidig funksjonell eller kognitiv svikt basert på baseline variabler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Husk igjen at det vi ser er ikke konvensjonelle framstillinger og at whiskers som går over 1 sier ikke direkte noe om signifikans. Vi ser fordelinger.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De mest interessante effektene som var robuste til forskjellige kontroller (</a:t>
            </a:r>
            <a:r>
              <a:rPr lang="nb-NO" dirty="0" err="1"/>
              <a:t>low</a:t>
            </a:r>
            <a:r>
              <a:rPr lang="nb-NO" dirty="0"/>
              <a:t> </a:t>
            </a:r>
            <a:r>
              <a:rPr lang="nb-NO" dirty="0" err="1"/>
              <a:t>power</a:t>
            </a:r>
            <a:r>
              <a:rPr lang="nb-NO" dirty="0"/>
              <a:t> /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fit</a:t>
            </a:r>
            <a:r>
              <a:rPr lang="nb-NO" dirty="0"/>
              <a:t> </a:t>
            </a:r>
            <a:r>
              <a:rPr lang="nb-NO" dirty="0" err="1"/>
              <a:t>removal</a:t>
            </a:r>
            <a:r>
              <a:rPr lang="nb-NO" dirty="0"/>
              <a:t>) var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EDSS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PASAT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tilbakefall året før baseline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vitamin A nivået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 err="1"/>
              <a:t>self</a:t>
            </a:r>
            <a:r>
              <a:rPr lang="nb-NO" dirty="0"/>
              <a:t>-reportert mental helse og fysisk funksjon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MEN!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Gjennomsnittlig gikk det bra å predikere funksjonell svikt (</a:t>
            </a:r>
            <a:r>
              <a:rPr lang="en-GB" dirty="0" err="1"/>
              <a:t>mAUC</a:t>
            </a:r>
            <a:r>
              <a:rPr lang="en-GB" dirty="0"/>
              <a:t>=0.72±0.05)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Men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nødvendigvis</a:t>
            </a:r>
            <a:r>
              <a:rPr lang="en-GB" dirty="0"/>
              <a:t> </a:t>
            </a:r>
            <a:r>
              <a:rPr lang="en-GB" dirty="0" err="1"/>
              <a:t>kognitiv</a:t>
            </a:r>
            <a:r>
              <a:rPr lang="en-GB" dirty="0"/>
              <a:t> </a:t>
            </a:r>
            <a:r>
              <a:rPr lang="en-GB" dirty="0" err="1"/>
              <a:t>svikt</a:t>
            </a:r>
            <a:r>
              <a:rPr lang="en-GB" dirty="0"/>
              <a:t>: </a:t>
            </a:r>
            <a:r>
              <a:rPr lang="en-GB" dirty="0" err="1"/>
              <a:t>mAUC</a:t>
            </a:r>
            <a:r>
              <a:rPr lang="en-GB" dirty="0"/>
              <a:t>=0.56±0.06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90685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MS-</a:t>
            </a:r>
            <a:r>
              <a:rPr lang="en-GB" b="1" dirty="0" err="1"/>
              <a:t>relatert</a:t>
            </a:r>
            <a:r>
              <a:rPr lang="en-GB" dirty="0"/>
              <a:t>. </a:t>
            </a:r>
            <a:r>
              <a:rPr lang="en-GB" dirty="0" err="1"/>
              <a:t>Prediktorer</a:t>
            </a:r>
            <a:r>
              <a:rPr lang="en-GB" dirty="0"/>
              <a:t> for </a:t>
            </a:r>
            <a:r>
              <a:rPr lang="en-GB" dirty="0" err="1"/>
              <a:t>fremtidig</a:t>
            </a:r>
            <a:r>
              <a:rPr lang="en-GB" dirty="0"/>
              <a:t> </a:t>
            </a:r>
            <a:r>
              <a:rPr lang="en-GB" dirty="0" err="1"/>
              <a:t>funksjonell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kognitiv</a:t>
            </a:r>
            <a:r>
              <a:rPr lang="en-GB" dirty="0"/>
              <a:t> </a:t>
            </a:r>
            <a:r>
              <a:rPr lang="en-GB" dirty="0" err="1"/>
              <a:t>svikt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Kliniske</a:t>
            </a:r>
            <a:r>
              <a:rPr lang="en-GB" dirty="0"/>
              <a:t> </a:t>
            </a:r>
            <a:r>
              <a:rPr lang="en-GB" dirty="0" err="1"/>
              <a:t>vurderinger</a:t>
            </a:r>
            <a:r>
              <a:rPr lang="en-GB" dirty="0"/>
              <a:t> / </a:t>
            </a:r>
            <a:r>
              <a:rPr lang="en-GB" dirty="0" err="1"/>
              <a:t>undersøkelser</a:t>
            </a:r>
            <a:endParaRPr lang="en-GB" dirty="0"/>
          </a:p>
          <a:p>
            <a:pPr lvl="1"/>
            <a:r>
              <a:rPr lang="en-GB" dirty="0"/>
              <a:t>PROMs</a:t>
            </a:r>
          </a:p>
          <a:p>
            <a:pPr lvl="1"/>
            <a:r>
              <a:rPr lang="en-GB" dirty="0"/>
              <a:t>Vitamin A </a:t>
            </a:r>
            <a:r>
              <a:rPr lang="en-GB" dirty="0" err="1"/>
              <a:t>nivå</a:t>
            </a:r>
            <a:r>
              <a:rPr lang="en-GB" dirty="0"/>
              <a:t> (?)</a:t>
            </a:r>
          </a:p>
          <a:p>
            <a:r>
              <a:rPr lang="en-GB" b="1" dirty="0" err="1"/>
              <a:t>Generell</a:t>
            </a:r>
            <a:r>
              <a:rPr lang="en-GB" b="1" dirty="0"/>
              <a:t>.</a:t>
            </a:r>
            <a:r>
              <a:rPr lang="en-GB" dirty="0"/>
              <a:t> Vi </a:t>
            </a:r>
            <a:r>
              <a:rPr lang="en-GB" dirty="0" err="1"/>
              <a:t>fant</a:t>
            </a:r>
            <a:r>
              <a:rPr lang="en-GB" dirty="0"/>
              <a:t> </a:t>
            </a:r>
            <a:r>
              <a:rPr lang="en-GB" dirty="0" err="1"/>
              <a:t>sterk</a:t>
            </a:r>
            <a:r>
              <a:rPr lang="en-GB" dirty="0"/>
              <a:t> </a:t>
            </a:r>
            <a:r>
              <a:rPr lang="en-GB" dirty="0" err="1"/>
              <a:t>variabilitet</a:t>
            </a:r>
            <a:r>
              <a:rPr lang="en-GB" dirty="0"/>
              <a:t> </a:t>
            </a:r>
            <a:r>
              <a:rPr lang="en-GB" dirty="0" err="1"/>
              <a:t>avhengig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modellvalg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Transparans</a:t>
            </a:r>
            <a:r>
              <a:rPr lang="en-GB" dirty="0"/>
              <a:t> </a:t>
            </a:r>
            <a:r>
              <a:rPr lang="en-GB" dirty="0" err="1"/>
              <a:t>ved</a:t>
            </a:r>
            <a:r>
              <a:rPr lang="en-GB" dirty="0"/>
              <a:t> </a:t>
            </a:r>
            <a:r>
              <a:rPr lang="en-GB" dirty="0" err="1"/>
              <a:t>rapportering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studiefunn</a:t>
            </a:r>
            <a:r>
              <a:rPr lang="en-GB" dirty="0"/>
              <a:t> er </a:t>
            </a:r>
            <a:r>
              <a:rPr lang="en-GB" dirty="0" err="1"/>
              <a:t>svært</a:t>
            </a:r>
            <a:r>
              <a:rPr lang="en-GB" dirty="0"/>
              <a:t> </a:t>
            </a:r>
            <a:r>
              <a:rPr lang="en-GB" dirty="0" err="1"/>
              <a:t>viktig</a:t>
            </a:r>
            <a:r>
              <a:rPr lang="en-GB" dirty="0"/>
              <a:t>!</a:t>
            </a:r>
          </a:p>
          <a:p>
            <a:pPr lvl="1"/>
            <a:r>
              <a:rPr lang="en-GB" dirty="0" err="1"/>
              <a:t>Alternativt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det </a:t>
            </a:r>
            <a:r>
              <a:rPr lang="en-GB" dirty="0" err="1"/>
              <a:t>brukes</a:t>
            </a:r>
            <a:r>
              <a:rPr lang="en-GB" dirty="0"/>
              <a:t> </a:t>
            </a:r>
            <a:r>
              <a:rPr lang="en-GB" dirty="0" err="1"/>
              <a:t>strategier</a:t>
            </a:r>
            <a:r>
              <a:rPr lang="en-GB" dirty="0"/>
              <a:t> der det </a:t>
            </a:r>
            <a:r>
              <a:rPr lang="en-GB" dirty="0" err="1"/>
              <a:t>reduseres</a:t>
            </a:r>
            <a:r>
              <a:rPr lang="en-GB" dirty="0"/>
              <a:t>       </a:t>
            </a:r>
            <a:r>
              <a:rPr lang="en-GB" dirty="0" err="1"/>
              <a:t>frihetsgrader</a:t>
            </a:r>
            <a:r>
              <a:rPr lang="en-GB" dirty="0"/>
              <a:t> (</a:t>
            </a:r>
            <a:r>
              <a:rPr lang="en-GB" dirty="0" err="1"/>
              <a:t>helst</a:t>
            </a:r>
            <a:r>
              <a:rPr lang="en-GB" dirty="0"/>
              <a:t> Registered Reports)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13127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Thank you for your attention and the Neuro-SysMed group!</a:t>
            </a:r>
          </a:p>
          <a:p>
            <a:r>
              <a:rPr lang="en-NO" dirty="0"/>
              <a:t>Please reach out, for questions or collaboration.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4163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V</a:t>
            </a:r>
            <a:r>
              <a:rPr lang="en-NO" dirty="0"/>
              <a:t>i har komt oss langt med MS diagnostikk og det introduseres stadig nye behandlingsmuligheter</a:t>
            </a:r>
          </a:p>
          <a:p>
            <a:pPr marL="171450" indent="-171450">
              <a:buFontTx/>
              <a:buChar char="-"/>
            </a:pPr>
            <a:r>
              <a:rPr lang="en-NO" dirty="0"/>
              <a:t>Videre leverer Eppstein Barr infeksjonen en mulig forklaring til 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34473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- Samtidig er det fortsatt å gjøre en jobb med prediksjoner av utfall / lagtidsprogresjon som er vanskelig pga høy variabilitet / individuelle forskjeller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4605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Det er et kjent problem at analytisk fleksibilitet kan føre til variabilitet </a:t>
            </a:r>
            <a:r>
              <a:rPr lang="en-GB" dirty="0" err="1"/>
              <a:t>i</a:t>
            </a:r>
            <a:r>
              <a:rPr lang="en-NO" dirty="0"/>
              <a:t> resultatene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Det vil feks si at hvis man torturere dataene nok, kan man få svarene man vil se, men som er feile positive / varm luft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Probleme er hvis torturproseduren ikke er transparent rapportert eller generaliserbar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Løsnign: multivers analyse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53067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Vi ser trediagrammer som beskriver </a:t>
            </a:r>
            <a:r>
              <a:rPr lang="nb-NO" dirty="0" err="1"/>
              <a:t>besluttningstaging</a:t>
            </a:r>
            <a:r>
              <a:rPr lang="nb-NO" dirty="0"/>
              <a:t> under forskningsprosessen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Når kliniske studier er gjort på en bra måte planlegger vi analysene og bruker de planlagte analysemetodene = vanligvis en regresjonsmodell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Tradisjonell prøver man mange forskjellige modeller til man finner noe signifikant, «man er på fisketur», og </a:t>
            </a:r>
            <a:r>
              <a:rPr lang="nb-NO" dirty="0" err="1"/>
              <a:t>raporterer</a:t>
            </a:r>
            <a:r>
              <a:rPr lang="nb-NO" dirty="0"/>
              <a:t> resultatene til bare ett modell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Multivers</a:t>
            </a:r>
            <a:r>
              <a:rPr lang="nb-NO" dirty="0"/>
              <a:t> analyser er bruken og </a:t>
            </a:r>
            <a:r>
              <a:rPr lang="nb-NO" dirty="0" err="1"/>
              <a:t>raporteringen</a:t>
            </a:r>
            <a:r>
              <a:rPr lang="nb-NO" dirty="0"/>
              <a:t> av så mange plausible modeller som mulig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92895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Tenk deg at forskningsfunnene = fisk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Det finnes mange måte å fange fiskene på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Noen er mer kompliserte enn andre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97947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5105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I vår </a:t>
            </a:r>
            <a:r>
              <a:rPr lang="nb-NO" dirty="0" err="1"/>
              <a:t>stude</a:t>
            </a:r>
            <a:r>
              <a:rPr lang="nb-NO" dirty="0"/>
              <a:t> så vi på 85 pasienter som var del av en 2-års klinisk studie som ble deretter </a:t>
            </a:r>
            <a:r>
              <a:rPr lang="nb-NO" dirty="0" err="1"/>
              <a:t>følgt</a:t>
            </a:r>
            <a:r>
              <a:rPr lang="nb-NO" dirty="0"/>
              <a:t> opp etter 12 år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Vi delte deltakerne i to grupper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En gruppe for funksjonell svikt </a:t>
            </a:r>
            <a:r>
              <a:rPr lang="nb-NO" dirty="0" err="1"/>
              <a:t>vs</a:t>
            </a:r>
            <a:r>
              <a:rPr lang="nb-NO" dirty="0"/>
              <a:t> ikke svikt (klinisk bekreftet progresjon &amp; EDSS≥4)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dirty="0"/>
              <a:t>En gruppe for kognitiv svikt (tap av 25% av PASAT totalpoengene)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dirty="0"/>
              <a:t>Plotene viser regresjonslinjene fra longitudinelle modeller som gir oversikt over progresjonen ved dem som har svikt </a:t>
            </a:r>
            <a:r>
              <a:rPr lang="nb-NO" dirty="0" err="1"/>
              <a:t>vs</a:t>
            </a:r>
            <a:r>
              <a:rPr lang="nb-NO" dirty="0"/>
              <a:t> de som ikke har svikt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dirty="0"/>
              <a:t>Med andre ord, vi har fungerende grupperinger.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dirty="0"/>
              <a:t>DERETTER predikerte vi risikoen til å ende opp i funksjonell eller kognitiv svikt gruppene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143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/>
              <a:t>Fra den kliniske studien har vi mange variabler som er interessante og som viser sammenhenger med MS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MRI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NO" dirty="0"/>
              <a:t>Lesions, atrophy, machine learning derivatives: brain predicted 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Omics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NO" dirty="0"/>
              <a:t>Proteomics: neurofillament lightchain, CH3L1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NO" dirty="0"/>
              <a:t>Genomics: </a:t>
            </a:r>
            <a:r>
              <a:rPr lang="en-GB" dirty="0"/>
              <a:t>HLA-DRB1 carriers</a:t>
            </a:r>
            <a:endParaRPr lang="en-NO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NO" dirty="0"/>
              <a:t>Clinical scores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Expanded Disability Status Scale (</a:t>
            </a:r>
            <a:r>
              <a:rPr lang="en-NO" dirty="0"/>
              <a:t>EDSS)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Paced Auditory Serial Addition Test (</a:t>
            </a:r>
            <a:r>
              <a:rPr lang="en-NO" dirty="0"/>
              <a:t>PASAT)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NO" dirty="0"/>
              <a:t>Patient reported outcome measures (PROMS)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NO" dirty="0"/>
              <a:t>Vitamin A, D, E levels, smoking status, age, treatment with omega 3 fatty acids during clinical trial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00326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1D3C6-FBF2-6E42-BF01-0CBC27017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1E928-4DA8-8C3F-93C3-21DDA8818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1DF7F-6A98-DB20-2CEA-E97531977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10/03/2025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4AE95-3E84-A238-6361-3D6D1E71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4DCCC-26DD-1870-0D86-6337DCD6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45503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87239-7F25-4C44-D61F-9CC68371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326B1-57AC-D626-3993-AD371AFD4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A0F35-4CC1-AE17-272F-076B8F946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10/03/2025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EB8A9-692B-669D-1B4F-3897CBD6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0A45E-0D7A-7DF2-76FF-9FB5D5A7E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537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FAFA45-6A6E-9E11-6FDA-620E92FC1C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9BC14-62C3-FABC-A892-5D1357178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13C57-78BE-B172-A502-CE7BC8D3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10/03/2025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D0D3E-28F9-BFE5-5CBB-58F46308D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81768-3F7E-6176-ACAE-EEF8BB3F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4822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C4A7E-249E-3D79-B3BE-E1CBEF96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A5265-FE0E-D6FD-32F7-65E5B528F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59A05-7FCB-DB1C-E9E4-EB28A723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10/03/2025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B6C9C-25B1-C22D-A67B-100D1663C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39BCA-498F-8C8D-280F-E055A6B7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6756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3AF5B-028D-3CAC-B6A5-AA0A6ED7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DE19A-C31C-198A-14F9-51A0A4D74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D33BE-0177-E001-4F58-617FE0BF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10/03/2025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9CF4B-1841-5867-5702-A6C7BAA71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B6E1A-3CFE-94BE-5D07-2B4855C0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36503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7AB2F-322F-5583-C1BE-214C9967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E1AF1-F213-DD51-3D69-61287A65B4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E0F16-900B-16CE-D80B-2F29903D2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D00C8-A091-A2D9-1A80-3B00188C5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10/03/2025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9BFBF-5B5D-D6A1-840C-838F850D2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F473E-C5F9-360E-208D-CD8C899E0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7003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611A-345C-E74D-BE96-F2F96F1B5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12CE8-0FF3-E137-9339-9444F4920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B0985-7250-0A6F-613D-5D9F265C6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7AB5C-7404-B29C-83B8-49B2B24A5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0D7410-EB67-CC22-433B-43FD3F2D8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7E8735-87D0-A1CB-AD85-DD6A88BF0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10/03/2025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F119FD-5DAE-64CE-A4BF-A3AD4A9FD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50A234-2946-F68B-862F-E1327F277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8835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C4795-B8C8-7957-29F9-2FC4DD9E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D98B8-FA49-DD3F-CF4A-C07014E58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10/03/2025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70F6F-BB75-9797-18E9-3A1001E1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CBE0C-363D-C86F-E736-6C109B58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1531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B482C5-6A30-1410-FC7C-A7D06977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10/03/2025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5425E-EA55-0BC6-1576-3BFF126DB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66038-A54C-CFA8-30FB-0846984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8553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AD6D4-1C8E-81EB-BE04-D10BE443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5E1C3-36D9-59B6-0BE7-4FCE829A9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17CC7-FD41-E7F9-CDE5-BB59E2ED8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99ACD-15EC-C0E7-3153-4ADC8B0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10/03/2025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F1363-C94D-3609-2857-AC71CF43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28F23-75D2-171C-3C66-03E35B58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7174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A80D-5C52-6885-73FF-9BD4798F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27BA8A-51A7-B092-EFA7-F8B8DAF27D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26183-114D-A9A4-2834-C803718F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61F1F-64F2-3A20-BD64-DFAB8A5F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10/03/2025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D2F9B-14EF-2332-1247-B86AA33F2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E8A52-7F73-3215-09FA-7377D5A9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75996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260263-A9E0-BDAB-B47C-C97714C9B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72-A743-7675-F1B4-91B0195D1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DE432-6BC3-C2BB-C88B-D80D5A7923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74D998-6786-C14A-A686-8F2B5061298A}" type="datetimeFigureOut">
              <a:rPr lang="en-NO" smtClean="0"/>
              <a:t>10/03/2025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F40E-3853-916A-A782-20FA3941A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E63A2-4417-A602-7D14-F35A4C5F7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08364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13.emf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openxmlformats.org/officeDocument/2006/relationships/customXml" Target="../ink/ink5.xml"/><Relationship Id="rId17" Type="http://schemas.openxmlformats.org/officeDocument/2006/relationships/image" Target="../media/image28.png"/><Relationship Id="rId25" Type="http://schemas.openxmlformats.org/officeDocument/2006/relationships/image" Target="../media/image19.png"/><Relationship Id="rId33" Type="http://schemas.openxmlformats.org/officeDocument/2006/relationships/image" Target="../media/image12.sv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5.png"/><Relationship Id="rId24" Type="http://schemas.openxmlformats.org/officeDocument/2006/relationships/customXml" Target="../ink/ink11.xml"/><Relationship Id="rId32" Type="http://schemas.openxmlformats.org/officeDocument/2006/relationships/image" Target="../media/image11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31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29.png"/><Relationship Id="rId31" Type="http://schemas.openxmlformats.org/officeDocument/2006/relationships/image" Target="../media/image15.png"/><Relationship Id="rId4" Type="http://schemas.openxmlformats.org/officeDocument/2006/relationships/customXml" Target="../ink/ink1.xml"/><Relationship Id="rId9" Type="http://schemas.openxmlformats.org/officeDocument/2006/relationships/image" Target="../media/image24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0.png"/><Relationship Id="rId30" Type="http://schemas.openxmlformats.org/officeDocument/2006/relationships/customXml" Target="../ink/ink14.xml"/><Relationship Id="rId8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7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6.png"/><Relationship Id="rId5" Type="http://schemas.openxmlformats.org/officeDocument/2006/relationships/image" Target="../media/image21.png"/><Relationship Id="rId10" Type="http://schemas.openxmlformats.org/officeDocument/2006/relationships/image" Target="../media/image35.jpeg"/><Relationship Id="rId4" Type="http://schemas.openxmlformats.org/officeDocument/2006/relationships/image" Target="../media/image18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E85004-BDF2-3600-CA79-D0B828390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8437" y="3896834"/>
            <a:ext cx="4049090" cy="2054105"/>
          </a:xfrm>
        </p:spPr>
        <p:txBody>
          <a:bodyPr anchor="ctr">
            <a:normAutofit/>
          </a:bodyPr>
          <a:lstStyle/>
          <a:p>
            <a:r>
              <a:rPr lang="en-NO" dirty="0">
                <a:solidFill>
                  <a:schemeClr val="bg1"/>
                </a:solidFill>
              </a:rPr>
              <a:t>Max Korbmacher, PhD</a:t>
            </a:r>
          </a:p>
          <a:p>
            <a:r>
              <a:rPr lang="en-NO">
                <a:solidFill>
                  <a:schemeClr val="bg1"/>
                </a:solidFill>
              </a:rPr>
              <a:t>13.05.2025</a:t>
            </a:r>
            <a:endParaRPr lang="en-NO" dirty="0">
              <a:solidFill>
                <a:schemeClr val="bg1"/>
              </a:solidFill>
            </a:endParaRPr>
          </a:p>
          <a:p>
            <a:endParaRPr lang="en-NO" dirty="0">
              <a:solidFill>
                <a:schemeClr val="bg1"/>
              </a:solidFill>
            </a:endParaRPr>
          </a:p>
          <a:p>
            <a:r>
              <a:rPr lang="en-NO" dirty="0">
                <a:solidFill>
                  <a:schemeClr val="bg1"/>
                </a:solidFill>
              </a:rPr>
              <a:t>Ingen interessekonfliker.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AD0A0-1A37-C6AD-69E7-10C56FC34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110" y="1290710"/>
            <a:ext cx="5396227" cy="2390596"/>
          </a:xfrm>
        </p:spPr>
        <p:txBody>
          <a:bodyPr anchor="ctr">
            <a:normAutofit/>
          </a:bodyPr>
          <a:lstStyle/>
          <a:p>
            <a:r>
              <a:rPr lang="en-GB" sz="4800" b="1" dirty="0" err="1">
                <a:solidFill>
                  <a:schemeClr val="bg1"/>
                </a:solidFill>
              </a:rPr>
              <a:t>Aldring</a:t>
            </a:r>
            <a:r>
              <a:rPr lang="en-GB" sz="4800" b="1" dirty="0">
                <a:solidFill>
                  <a:schemeClr val="bg1"/>
                </a:solidFill>
              </a:rPr>
              <a:t> med MS</a:t>
            </a:r>
            <a:r>
              <a:rPr lang="en-GB" sz="4800" dirty="0">
                <a:solidFill>
                  <a:schemeClr val="bg1"/>
                </a:solidFill>
              </a:rPr>
              <a:t>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En 12-års </a:t>
            </a:r>
            <a:r>
              <a:rPr lang="en-GB" sz="3600" dirty="0" err="1">
                <a:solidFill>
                  <a:schemeClr val="bg1"/>
                </a:solidFill>
              </a:rPr>
              <a:t>oppfølgingsstudie</a:t>
            </a:r>
            <a:endParaRPr lang="en-NO" sz="3600" dirty="0">
              <a:solidFill>
                <a:schemeClr val="bg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25CF23A-487B-A718-3D81-074CB5959142}"/>
              </a:ext>
            </a:extLst>
          </p:cNvPr>
          <p:cNvGrpSpPr/>
          <p:nvPr/>
        </p:nvGrpSpPr>
        <p:grpSpPr>
          <a:xfrm>
            <a:off x="5685663" y="1367855"/>
            <a:ext cx="6263259" cy="4447966"/>
            <a:chOff x="251084" y="703070"/>
            <a:chExt cx="11811557" cy="85188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174E1BF-4842-4A3A-3E21-4AB620ADD45C}"/>
                </a:ext>
              </a:extLst>
            </p:cNvPr>
            <p:cNvSpPr/>
            <p:nvPr/>
          </p:nvSpPr>
          <p:spPr>
            <a:xfrm>
              <a:off x="3482732" y="70307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793879A-F262-F3E9-EFA2-C182254374B8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 flipH="1">
              <a:off x="3170420" y="1182755"/>
              <a:ext cx="559650" cy="381146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FA0E313-E69A-7129-38B8-7E0BE3A3A160}"/>
                </a:ext>
              </a:extLst>
            </p:cNvPr>
            <p:cNvSpPr/>
            <p:nvPr/>
          </p:nvSpPr>
          <p:spPr>
            <a:xfrm>
              <a:off x="2923082" y="499422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882E74-0BE3-B71D-2E37-75234F8B2A6D}"/>
                </a:ext>
              </a:extLst>
            </p:cNvPr>
            <p:cNvSpPr/>
            <p:nvPr/>
          </p:nvSpPr>
          <p:spPr>
            <a:xfrm>
              <a:off x="1730740" y="690355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543982-D2F4-B562-D718-1A1239A9B7AA}"/>
                </a:ext>
              </a:extLst>
            </p:cNvPr>
            <p:cNvSpPr/>
            <p:nvPr/>
          </p:nvSpPr>
          <p:spPr>
            <a:xfrm>
              <a:off x="1487774" y="465194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E76E7F2-A2D8-629B-39B7-637FC8AAD6B1}"/>
                </a:ext>
              </a:extLst>
            </p:cNvPr>
            <p:cNvSpPr/>
            <p:nvPr/>
          </p:nvSpPr>
          <p:spPr>
            <a:xfrm>
              <a:off x="4831174" y="530681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7583E6F-A648-C93C-B81C-921FED6CE751}"/>
                </a:ext>
              </a:extLst>
            </p:cNvPr>
            <p:cNvSpPr/>
            <p:nvPr/>
          </p:nvSpPr>
          <p:spPr>
            <a:xfrm>
              <a:off x="5738713" y="157867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4FB4FD-F34F-5681-8ECD-A16DAD86D5D6}"/>
                </a:ext>
              </a:extLst>
            </p:cNvPr>
            <p:cNvSpPr/>
            <p:nvPr/>
          </p:nvSpPr>
          <p:spPr>
            <a:xfrm>
              <a:off x="4704413" y="2728210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10B28A-0337-C8DA-C2B5-137255988D4E}"/>
                </a:ext>
              </a:extLst>
            </p:cNvPr>
            <p:cNvCxnSpPr>
              <a:cxnSpLocks/>
              <a:stCxn id="9" idx="3"/>
              <a:endCxn id="13" idx="7"/>
            </p:cNvCxnSpPr>
            <p:nvPr/>
          </p:nvCxnSpPr>
          <p:spPr>
            <a:xfrm flipH="1">
              <a:off x="1910006" y="1112507"/>
              <a:ext cx="1645169" cy="3609689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0EB57D4-4D11-36A6-30CB-1FCBCC67200C}"/>
                </a:ext>
              </a:extLst>
            </p:cNvPr>
            <p:cNvCxnSpPr>
              <a:cxnSpLocks/>
              <a:stCxn id="9" idx="5"/>
              <a:endCxn id="16" idx="1"/>
            </p:cNvCxnSpPr>
            <p:nvPr/>
          </p:nvCxnSpPr>
          <p:spPr>
            <a:xfrm>
              <a:off x="3904964" y="1112507"/>
              <a:ext cx="871892" cy="1685951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1F50147-8197-500A-1C64-26DD26742ED0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4831174" y="3183204"/>
              <a:ext cx="247338" cy="2123606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A3AF6E-0E51-D422-92B9-7441BBD9AC5F}"/>
                </a:ext>
              </a:extLst>
            </p:cNvPr>
            <p:cNvSpPr/>
            <p:nvPr/>
          </p:nvSpPr>
          <p:spPr>
            <a:xfrm>
              <a:off x="6233388" y="3978492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901DB46-59F2-BB16-713E-68B2EA31F1D0}"/>
                </a:ext>
              </a:extLst>
            </p:cNvPr>
            <p:cNvSpPr/>
            <p:nvPr/>
          </p:nvSpPr>
          <p:spPr>
            <a:xfrm>
              <a:off x="251084" y="569876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6E0D44-B636-5DFD-438B-8ED99EFA5666}"/>
                </a:ext>
              </a:extLst>
            </p:cNvPr>
            <p:cNvSpPr/>
            <p:nvPr/>
          </p:nvSpPr>
          <p:spPr>
            <a:xfrm>
              <a:off x="622079" y="870142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75B4423-723F-731B-D29A-1AF4002A3F01}"/>
                </a:ext>
              </a:extLst>
            </p:cNvPr>
            <p:cNvSpPr/>
            <p:nvPr/>
          </p:nvSpPr>
          <p:spPr>
            <a:xfrm>
              <a:off x="2400299" y="874227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275EBC0-5032-EC17-E8D2-2B12A06CD320}"/>
                </a:ext>
              </a:extLst>
            </p:cNvPr>
            <p:cNvSpPr/>
            <p:nvPr/>
          </p:nvSpPr>
          <p:spPr>
            <a:xfrm>
              <a:off x="7526260" y="8488693"/>
              <a:ext cx="494675" cy="47968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1323439-6EB1-5AFC-6652-471F4C4F6935}"/>
                </a:ext>
              </a:extLst>
            </p:cNvPr>
            <p:cNvCxnSpPr>
              <a:cxnSpLocks/>
              <a:stCxn id="14" idx="7"/>
              <a:endCxn id="20" idx="3"/>
            </p:cNvCxnSpPr>
            <p:nvPr/>
          </p:nvCxnSpPr>
          <p:spPr>
            <a:xfrm flipV="1">
              <a:off x="5253406" y="4387929"/>
              <a:ext cx="1052425" cy="989129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841635E-B3C9-6929-82E8-1DFAC4001652}"/>
                </a:ext>
              </a:extLst>
            </p:cNvPr>
            <p:cNvCxnSpPr>
              <a:cxnSpLocks/>
              <a:stCxn id="20" idx="4"/>
              <a:endCxn id="24" idx="0"/>
            </p:cNvCxnSpPr>
            <p:nvPr/>
          </p:nvCxnSpPr>
          <p:spPr>
            <a:xfrm>
              <a:off x="6480726" y="4458177"/>
              <a:ext cx="1292872" cy="4030516"/>
            </a:xfrm>
            <a:prstGeom prst="straightConnector1">
              <a:avLst/>
            </a:prstGeom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9C8296-8B2F-3002-810D-7C69E89581A8}"/>
                </a:ext>
              </a:extLst>
            </p:cNvPr>
            <p:cNvSpPr/>
            <p:nvPr/>
          </p:nvSpPr>
          <p:spPr>
            <a:xfrm>
              <a:off x="8311396" y="533150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C8005E0-7E18-53F9-AB61-B35B53E515DF}"/>
                </a:ext>
              </a:extLst>
            </p:cNvPr>
            <p:cNvSpPr/>
            <p:nvPr/>
          </p:nvSpPr>
          <p:spPr>
            <a:xfrm>
              <a:off x="10539234" y="5458917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0DA2DE-BEA9-DD99-B3D5-937D158AC36C}"/>
                </a:ext>
              </a:extLst>
            </p:cNvPr>
            <p:cNvSpPr/>
            <p:nvPr/>
          </p:nvSpPr>
          <p:spPr>
            <a:xfrm>
              <a:off x="1317867" y="1818512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94769A5-E75F-D049-FE4F-09308B50335C}"/>
                </a:ext>
              </a:extLst>
            </p:cNvPr>
            <p:cNvSpPr/>
            <p:nvPr/>
          </p:nvSpPr>
          <p:spPr>
            <a:xfrm>
              <a:off x="9420624" y="6558637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850F3CB-F3F1-EB06-B3B1-2B342810EAA2}"/>
                </a:ext>
              </a:extLst>
            </p:cNvPr>
            <p:cNvSpPr/>
            <p:nvPr/>
          </p:nvSpPr>
          <p:spPr>
            <a:xfrm>
              <a:off x="6636885" y="703070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D4FEDF7-ED20-D2CA-2C92-A8D9A8DEA18B}"/>
                </a:ext>
              </a:extLst>
            </p:cNvPr>
            <p:cNvSpPr/>
            <p:nvPr/>
          </p:nvSpPr>
          <p:spPr>
            <a:xfrm>
              <a:off x="7701155" y="3593891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EE0A970-9A91-A74B-5243-82FFFA3F1D20}"/>
                </a:ext>
              </a:extLst>
            </p:cNvPr>
            <p:cNvSpPr/>
            <p:nvPr/>
          </p:nvSpPr>
          <p:spPr>
            <a:xfrm>
              <a:off x="8744251" y="1469036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2371644-8EFB-EE29-BB29-4B0AB6C3F194}"/>
                </a:ext>
              </a:extLst>
            </p:cNvPr>
            <p:cNvSpPr/>
            <p:nvPr/>
          </p:nvSpPr>
          <p:spPr>
            <a:xfrm>
              <a:off x="10989058" y="722762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3E3E137-517A-8E7D-DD3D-A34E0B8517CF}"/>
                </a:ext>
              </a:extLst>
            </p:cNvPr>
            <p:cNvSpPr/>
            <p:nvPr/>
          </p:nvSpPr>
          <p:spPr>
            <a:xfrm>
              <a:off x="8129239" y="738324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3C73AEC-FE51-D090-9C24-4C9CCFCA8834}"/>
                </a:ext>
              </a:extLst>
            </p:cNvPr>
            <p:cNvSpPr/>
            <p:nvPr/>
          </p:nvSpPr>
          <p:spPr>
            <a:xfrm>
              <a:off x="9935304" y="3081728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DE391FD-5F69-4E96-69A2-DAE8EAECC809}"/>
                </a:ext>
              </a:extLst>
            </p:cNvPr>
            <p:cNvSpPr/>
            <p:nvPr/>
          </p:nvSpPr>
          <p:spPr>
            <a:xfrm>
              <a:off x="3525335" y="8254723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25F937-E513-CD3E-FD52-44A28EC23963}"/>
                </a:ext>
              </a:extLst>
            </p:cNvPr>
            <p:cNvSpPr/>
            <p:nvPr/>
          </p:nvSpPr>
          <p:spPr>
            <a:xfrm>
              <a:off x="4923626" y="7775845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61C6515-B7BD-AA1B-B81D-BD79976CB2FC}"/>
                </a:ext>
              </a:extLst>
            </p:cNvPr>
            <p:cNvCxnSpPr>
              <a:cxnSpLocks/>
              <a:stCxn id="9" idx="2"/>
              <a:endCxn id="29" idx="6"/>
            </p:cNvCxnSpPr>
            <p:nvPr/>
          </p:nvCxnSpPr>
          <p:spPr>
            <a:xfrm flipH="1">
              <a:off x="1812542" y="942913"/>
              <a:ext cx="1670190" cy="111544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307D4B4-132C-E583-F20E-19802BFEB356}"/>
                </a:ext>
              </a:extLst>
            </p:cNvPr>
            <p:cNvCxnSpPr>
              <a:cxnSpLocks/>
              <a:stCxn id="9" idx="6"/>
              <a:endCxn id="15" idx="2"/>
            </p:cNvCxnSpPr>
            <p:nvPr/>
          </p:nvCxnSpPr>
          <p:spPr>
            <a:xfrm>
              <a:off x="3977407" y="942913"/>
              <a:ext cx="1761306" cy="87560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C45FA6B-6B0D-85BE-9369-5EF5C0F58EA7}"/>
                </a:ext>
              </a:extLst>
            </p:cNvPr>
            <p:cNvCxnSpPr>
              <a:cxnSpLocks/>
              <a:stCxn id="29" idx="4"/>
              <a:endCxn id="21" idx="7"/>
            </p:cNvCxnSpPr>
            <p:nvPr/>
          </p:nvCxnSpPr>
          <p:spPr>
            <a:xfrm flipH="1">
              <a:off x="673316" y="2298197"/>
              <a:ext cx="891889" cy="3470811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C4C011F-EEBD-C070-8854-1D928284339B}"/>
                </a:ext>
              </a:extLst>
            </p:cNvPr>
            <p:cNvCxnSpPr>
              <a:cxnSpLocks/>
              <a:stCxn id="21" idx="4"/>
              <a:endCxn id="22" idx="0"/>
            </p:cNvCxnSpPr>
            <p:nvPr/>
          </p:nvCxnSpPr>
          <p:spPr>
            <a:xfrm>
              <a:off x="498422" y="6178445"/>
              <a:ext cx="370995" cy="252297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956E6BA-71D4-5F3E-2AE2-2C1E020D881C}"/>
                </a:ext>
              </a:extLst>
            </p:cNvPr>
            <p:cNvCxnSpPr>
              <a:cxnSpLocks/>
              <a:stCxn id="13" idx="4"/>
              <a:endCxn id="12" idx="0"/>
            </p:cNvCxnSpPr>
            <p:nvPr/>
          </p:nvCxnSpPr>
          <p:spPr>
            <a:xfrm>
              <a:off x="1735112" y="5131633"/>
              <a:ext cx="242966" cy="177192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E094152-8DF1-9404-F779-08E877D9F3DC}"/>
                </a:ext>
              </a:extLst>
            </p:cNvPr>
            <p:cNvCxnSpPr>
              <a:cxnSpLocks/>
              <a:stCxn id="11" idx="4"/>
              <a:endCxn id="23" idx="0"/>
            </p:cNvCxnSpPr>
            <p:nvPr/>
          </p:nvCxnSpPr>
          <p:spPr>
            <a:xfrm flipH="1">
              <a:off x="2647637" y="5473908"/>
              <a:ext cx="522783" cy="3268365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64950DA-31AB-E75F-B2CE-C04A9348FFE2}"/>
                </a:ext>
              </a:extLst>
            </p:cNvPr>
            <p:cNvCxnSpPr>
              <a:cxnSpLocks/>
              <a:stCxn id="14" idx="4"/>
              <a:endCxn id="37" idx="0"/>
            </p:cNvCxnSpPr>
            <p:nvPr/>
          </p:nvCxnSpPr>
          <p:spPr>
            <a:xfrm flipH="1">
              <a:off x="3772673" y="5786495"/>
              <a:ext cx="1305839" cy="246822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309C0A9-9E14-FD7E-1606-3FAE64A078A9}"/>
                </a:ext>
              </a:extLst>
            </p:cNvPr>
            <p:cNvCxnSpPr>
              <a:cxnSpLocks/>
              <a:stCxn id="14" idx="4"/>
              <a:endCxn id="38" idx="0"/>
            </p:cNvCxnSpPr>
            <p:nvPr/>
          </p:nvCxnSpPr>
          <p:spPr>
            <a:xfrm>
              <a:off x="5078512" y="5786495"/>
              <a:ext cx="92452" cy="198935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4956396-8077-F5D0-61A0-E7C7548A52C1}"/>
                </a:ext>
              </a:extLst>
            </p:cNvPr>
            <p:cNvCxnSpPr>
              <a:cxnSpLocks/>
              <a:stCxn id="31" idx="5"/>
              <a:endCxn id="32" idx="1"/>
            </p:cNvCxnSpPr>
            <p:nvPr/>
          </p:nvCxnSpPr>
          <p:spPr>
            <a:xfrm>
              <a:off x="7059117" y="1112507"/>
              <a:ext cx="714481" cy="255163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2DFAEF9-4E4F-B395-75C2-C7158E234470}"/>
                </a:ext>
              </a:extLst>
            </p:cNvPr>
            <p:cNvCxnSpPr>
              <a:cxnSpLocks/>
              <a:stCxn id="36" idx="1"/>
              <a:endCxn id="33" idx="5"/>
            </p:cNvCxnSpPr>
            <p:nvPr/>
          </p:nvCxnSpPr>
          <p:spPr>
            <a:xfrm flipH="1" flipV="1">
              <a:off x="9166483" y="1878473"/>
              <a:ext cx="841264" cy="1273503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DDD7798-56AC-314B-C100-C8704FB04350}"/>
                </a:ext>
              </a:extLst>
            </p:cNvPr>
            <p:cNvCxnSpPr>
              <a:cxnSpLocks/>
              <a:stCxn id="34" idx="3"/>
              <a:endCxn id="36" idx="7"/>
            </p:cNvCxnSpPr>
            <p:nvPr/>
          </p:nvCxnSpPr>
          <p:spPr>
            <a:xfrm flipH="1">
              <a:off x="10357536" y="1132199"/>
              <a:ext cx="703965" cy="2019777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0A6D6E0-E18B-24D1-AAEB-5143D26D2DFE}"/>
                </a:ext>
              </a:extLst>
            </p:cNvPr>
            <p:cNvCxnSpPr>
              <a:cxnSpLocks/>
              <a:stCxn id="32" idx="4"/>
              <a:endCxn id="27" idx="0"/>
            </p:cNvCxnSpPr>
            <p:nvPr/>
          </p:nvCxnSpPr>
          <p:spPr>
            <a:xfrm>
              <a:off x="7948493" y="4073576"/>
              <a:ext cx="610241" cy="1257924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441E178-C1FE-6496-E2D2-3D59EEB912BF}"/>
                </a:ext>
              </a:extLst>
            </p:cNvPr>
            <p:cNvCxnSpPr>
              <a:cxnSpLocks/>
              <a:stCxn id="33" idx="4"/>
              <a:endCxn id="28" idx="0"/>
            </p:cNvCxnSpPr>
            <p:nvPr/>
          </p:nvCxnSpPr>
          <p:spPr>
            <a:xfrm>
              <a:off x="8991589" y="1948721"/>
              <a:ext cx="1794983" cy="3510196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709F11C-29E6-5FF6-81BA-E859F6E03643}"/>
                </a:ext>
              </a:extLst>
            </p:cNvPr>
            <p:cNvCxnSpPr>
              <a:cxnSpLocks/>
              <a:stCxn id="27" idx="4"/>
              <a:endCxn id="35" idx="0"/>
            </p:cNvCxnSpPr>
            <p:nvPr/>
          </p:nvCxnSpPr>
          <p:spPr>
            <a:xfrm flipH="1">
              <a:off x="8376577" y="5811185"/>
              <a:ext cx="182157" cy="1572058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72C1E43-C037-82EC-A6EE-E39E653A5282}"/>
                </a:ext>
              </a:extLst>
            </p:cNvPr>
            <p:cNvSpPr/>
            <p:nvPr/>
          </p:nvSpPr>
          <p:spPr>
            <a:xfrm>
              <a:off x="11567966" y="6778786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1F47950-BEBB-C8FC-5229-3435AB81F23A}"/>
                </a:ext>
              </a:extLst>
            </p:cNvPr>
            <p:cNvSpPr/>
            <p:nvPr/>
          </p:nvSpPr>
          <p:spPr>
            <a:xfrm>
              <a:off x="10364339" y="7654164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2FF5D42-F86A-C034-460B-1EF82403AC33}"/>
                </a:ext>
              </a:extLst>
            </p:cNvPr>
            <p:cNvCxnSpPr>
              <a:cxnSpLocks/>
              <a:stCxn id="28" idx="3"/>
              <a:endCxn id="30" idx="7"/>
            </p:cNvCxnSpPr>
            <p:nvPr/>
          </p:nvCxnSpPr>
          <p:spPr>
            <a:xfrm flipH="1">
              <a:off x="9842856" y="5868354"/>
              <a:ext cx="768821" cy="760531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F4CDA4-604B-5AC7-FC9C-F72E1B6A2072}"/>
                </a:ext>
              </a:extLst>
            </p:cNvPr>
            <p:cNvCxnSpPr>
              <a:cxnSpLocks/>
              <a:stCxn id="28" idx="5"/>
              <a:endCxn id="53" idx="1"/>
            </p:cNvCxnSpPr>
            <p:nvPr/>
          </p:nvCxnSpPr>
          <p:spPr>
            <a:xfrm>
              <a:off x="10961466" y="5868354"/>
              <a:ext cx="678943" cy="980680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848EF08-18BD-8046-0ED8-3029DC543442}"/>
                </a:ext>
              </a:extLst>
            </p:cNvPr>
            <p:cNvCxnSpPr>
              <a:cxnSpLocks/>
              <a:stCxn id="28" idx="4"/>
              <a:endCxn id="54" idx="0"/>
            </p:cNvCxnSpPr>
            <p:nvPr/>
          </p:nvCxnSpPr>
          <p:spPr>
            <a:xfrm flipH="1">
              <a:off x="10611677" y="5938602"/>
              <a:ext cx="174895" cy="1715562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F9DFD78-50DD-AF7D-4B48-CCDC29A90EB4}"/>
                </a:ext>
              </a:extLst>
            </p:cNvPr>
            <p:cNvSpPr/>
            <p:nvPr/>
          </p:nvSpPr>
          <p:spPr>
            <a:xfrm>
              <a:off x="5986050" y="8502431"/>
              <a:ext cx="494675" cy="479685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65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92CF459-045E-B415-7ABF-EA852C665862}"/>
                </a:ext>
              </a:extLst>
            </p:cNvPr>
            <p:cNvCxnSpPr>
              <a:cxnSpLocks/>
              <a:stCxn id="20" idx="4"/>
              <a:endCxn id="58" idx="0"/>
            </p:cNvCxnSpPr>
            <p:nvPr/>
          </p:nvCxnSpPr>
          <p:spPr>
            <a:xfrm flipH="1">
              <a:off x="6233388" y="4458177"/>
              <a:ext cx="247338" cy="4044254"/>
            </a:xfrm>
            <a:prstGeom prst="straightConnector1">
              <a:avLst/>
            </a:prstGeom>
            <a:ln w="412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534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F483E-18BB-31C6-70C5-4434F7739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2241" cy="4351338"/>
          </a:xfrm>
        </p:spPr>
        <p:txBody>
          <a:bodyPr/>
          <a:lstStyle/>
          <a:p>
            <a:r>
              <a:rPr lang="en-GB" dirty="0"/>
              <a:t>MR</a:t>
            </a:r>
          </a:p>
          <a:p>
            <a:r>
              <a:rPr lang="en-GB" dirty="0"/>
              <a:t>“Omics”</a:t>
            </a:r>
          </a:p>
          <a:p>
            <a:r>
              <a:rPr lang="en-GB" dirty="0" err="1"/>
              <a:t>Kliniske</a:t>
            </a:r>
            <a:r>
              <a:rPr lang="en-GB" dirty="0"/>
              <a:t> </a:t>
            </a:r>
            <a:r>
              <a:rPr lang="en-GB" dirty="0" err="1"/>
              <a:t>vurderinger</a:t>
            </a:r>
            <a:endParaRPr lang="en-GB" dirty="0"/>
          </a:p>
          <a:p>
            <a:r>
              <a:rPr lang="en-GB" dirty="0"/>
              <a:t>P</a:t>
            </a:r>
            <a:r>
              <a:rPr lang="en-NO" dirty="0"/>
              <a:t>atient reported outcome measures (PROMs)</a:t>
            </a:r>
          </a:p>
          <a:p>
            <a:r>
              <a:rPr lang="en-NO" dirty="0"/>
              <a:t>Vitaminnivå (serum)</a:t>
            </a:r>
          </a:p>
          <a:p>
            <a:r>
              <a:rPr lang="en-GB" dirty="0"/>
              <a:t>D</a:t>
            </a:r>
            <a:r>
              <a:rPr lang="en-NO" dirty="0"/>
              <a:t>emografi</a:t>
            </a:r>
          </a:p>
          <a:p>
            <a:r>
              <a:rPr lang="en-GB" dirty="0"/>
              <a:t>E</a:t>
            </a:r>
            <a:r>
              <a:rPr lang="en-NO" dirty="0"/>
              <a:t>tc.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D7EC0D-6018-2028-554F-7300C75067B8}"/>
              </a:ext>
            </a:extLst>
          </p:cNvPr>
          <p:cNvSpPr/>
          <p:nvPr/>
        </p:nvSpPr>
        <p:spPr>
          <a:xfrm>
            <a:off x="6719584" y="4385559"/>
            <a:ext cx="447907" cy="40144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CA9B27-F9AA-7145-0453-F40FD0DB2F1D}"/>
              </a:ext>
            </a:extLst>
          </p:cNvPr>
          <p:cNvSpPr/>
          <p:nvPr/>
        </p:nvSpPr>
        <p:spPr>
          <a:xfrm>
            <a:off x="6222103" y="4022066"/>
            <a:ext cx="447907" cy="4014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CD1466-5DAB-8903-55C0-1887C9153FC5}"/>
              </a:ext>
            </a:extLst>
          </p:cNvPr>
          <p:cNvSpPr/>
          <p:nvPr/>
        </p:nvSpPr>
        <p:spPr>
          <a:xfrm>
            <a:off x="5715059" y="3655769"/>
            <a:ext cx="447907" cy="401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8DEDC-5F41-7E74-98F3-3D8ACF11FA11}"/>
              </a:ext>
            </a:extLst>
          </p:cNvPr>
          <p:cNvSpPr/>
          <p:nvPr/>
        </p:nvSpPr>
        <p:spPr>
          <a:xfrm>
            <a:off x="6388855" y="3266938"/>
            <a:ext cx="447907" cy="40144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4F5F3B-B3D2-D208-48D5-652F8597A7F3}"/>
              </a:ext>
            </a:extLst>
          </p:cNvPr>
          <p:cNvSpPr/>
          <p:nvPr/>
        </p:nvSpPr>
        <p:spPr>
          <a:xfrm>
            <a:off x="7024213" y="3739601"/>
            <a:ext cx="447907" cy="4014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8B5270-CC16-AAB5-4C69-4900B6F80250}"/>
              </a:ext>
            </a:extLst>
          </p:cNvPr>
          <p:cNvSpPr/>
          <p:nvPr/>
        </p:nvSpPr>
        <p:spPr>
          <a:xfrm>
            <a:off x="5753311" y="3017894"/>
            <a:ext cx="447907" cy="401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49818-5C94-EA01-1B3D-37B2AACD81D3}"/>
              </a:ext>
            </a:extLst>
          </p:cNvPr>
          <p:cNvSpPr/>
          <p:nvPr/>
        </p:nvSpPr>
        <p:spPr>
          <a:xfrm>
            <a:off x="6868315" y="2744020"/>
            <a:ext cx="447907" cy="401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2342C5-C378-4F7E-69E6-339921CFCDCF}"/>
              </a:ext>
            </a:extLst>
          </p:cNvPr>
          <p:cNvSpPr/>
          <p:nvPr/>
        </p:nvSpPr>
        <p:spPr>
          <a:xfrm>
            <a:off x="11327505" y="3500633"/>
            <a:ext cx="447907" cy="40144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91D385-75F8-D8F5-E254-0E35E7A41AA7}"/>
              </a:ext>
            </a:extLst>
          </p:cNvPr>
          <p:cNvSpPr/>
          <p:nvPr/>
        </p:nvSpPr>
        <p:spPr>
          <a:xfrm>
            <a:off x="11010741" y="2991655"/>
            <a:ext cx="447907" cy="4014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D10CA9-5710-2F9E-4FEE-CF1B293662E3}"/>
              </a:ext>
            </a:extLst>
          </p:cNvPr>
          <p:cNvSpPr/>
          <p:nvPr/>
        </p:nvSpPr>
        <p:spPr>
          <a:xfrm>
            <a:off x="10375197" y="2993367"/>
            <a:ext cx="447907" cy="401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0606DB-0EB6-A5CC-7B05-7A9233F651CA}"/>
              </a:ext>
            </a:extLst>
          </p:cNvPr>
          <p:cNvSpPr/>
          <p:nvPr/>
        </p:nvSpPr>
        <p:spPr>
          <a:xfrm>
            <a:off x="10705969" y="1962149"/>
            <a:ext cx="447907" cy="40144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DD72A4-34A2-4879-639C-7CB0BAAB9756}"/>
              </a:ext>
            </a:extLst>
          </p:cNvPr>
          <p:cNvSpPr/>
          <p:nvPr/>
        </p:nvSpPr>
        <p:spPr>
          <a:xfrm>
            <a:off x="10705971" y="3500633"/>
            <a:ext cx="447907" cy="4014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BA252D-1ECD-657E-60BB-F1FDFC174772}"/>
              </a:ext>
            </a:extLst>
          </p:cNvPr>
          <p:cNvSpPr/>
          <p:nvPr/>
        </p:nvSpPr>
        <p:spPr>
          <a:xfrm>
            <a:off x="10059247" y="3500633"/>
            <a:ext cx="447907" cy="401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131D82-7446-C7C1-4FFB-A0B2E5555317}"/>
              </a:ext>
            </a:extLst>
          </p:cNvPr>
          <p:cNvSpPr/>
          <p:nvPr/>
        </p:nvSpPr>
        <p:spPr>
          <a:xfrm>
            <a:off x="10705970" y="2478312"/>
            <a:ext cx="447907" cy="401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87DF6C-04FA-3A4A-E037-DD6219B42102}"/>
              </a:ext>
            </a:extLst>
          </p:cNvPr>
          <p:cNvSpPr/>
          <p:nvPr/>
        </p:nvSpPr>
        <p:spPr>
          <a:xfrm>
            <a:off x="9885622" y="6091431"/>
            <a:ext cx="447907" cy="40144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A8D3AC-DFC9-05A3-FFE2-78BCC5679666}"/>
              </a:ext>
            </a:extLst>
          </p:cNvPr>
          <p:cNvSpPr/>
          <p:nvPr/>
        </p:nvSpPr>
        <p:spPr>
          <a:xfrm>
            <a:off x="9251010" y="6091431"/>
            <a:ext cx="447907" cy="4014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7ABB9D-FE11-BEDF-8C8E-ED9C8EDAE42B}"/>
              </a:ext>
            </a:extLst>
          </p:cNvPr>
          <p:cNvSpPr/>
          <p:nvPr/>
        </p:nvSpPr>
        <p:spPr>
          <a:xfrm>
            <a:off x="10507154" y="6091431"/>
            <a:ext cx="447907" cy="401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7AE83F-B111-9E02-5822-B2CB98A07D25}"/>
              </a:ext>
            </a:extLst>
          </p:cNvPr>
          <p:cNvSpPr/>
          <p:nvPr/>
        </p:nvSpPr>
        <p:spPr>
          <a:xfrm>
            <a:off x="10237279" y="5608054"/>
            <a:ext cx="447907" cy="40144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65EDA-0D27-9339-1C24-4F3B6D103CA6}"/>
              </a:ext>
            </a:extLst>
          </p:cNvPr>
          <p:cNvSpPr/>
          <p:nvPr/>
        </p:nvSpPr>
        <p:spPr>
          <a:xfrm>
            <a:off x="9555969" y="5608054"/>
            <a:ext cx="447907" cy="4014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8CD601-2339-84BD-B732-95D158E519A4}"/>
              </a:ext>
            </a:extLst>
          </p:cNvPr>
          <p:cNvSpPr/>
          <p:nvPr/>
        </p:nvSpPr>
        <p:spPr>
          <a:xfrm>
            <a:off x="9885620" y="4591810"/>
            <a:ext cx="447907" cy="401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82DD0F-A2F3-7E0F-796E-1E0960257942}"/>
              </a:ext>
            </a:extLst>
          </p:cNvPr>
          <p:cNvSpPr/>
          <p:nvPr/>
        </p:nvSpPr>
        <p:spPr>
          <a:xfrm>
            <a:off x="9885621" y="5099076"/>
            <a:ext cx="447907" cy="401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3DADB9-0F71-F22F-7658-C1F4E808E028}"/>
              </a:ext>
            </a:extLst>
          </p:cNvPr>
          <p:cNvCxnSpPr>
            <a:cxnSpLocks/>
          </p:cNvCxnSpPr>
          <p:nvPr/>
        </p:nvCxnSpPr>
        <p:spPr>
          <a:xfrm flipV="1">
            <a:off x="7476338" y="2179976"/>
            <a:ext cx="787522" cy="6425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C65AB1-9111-1546-AAAC-033C09A16523}"/>
              </a:ext>
            </a:extLst>
          </p:cNvPr>
          <p:cNvCxnSpPr>
            <a:cxnSpLocks/>
          </p:cNvCxnSpPr>
          <p:nvPr/>
        </p:nvCxnSpPr>
        <p:spPr>
          <a:xfrm>
            <a:off x="7431172" y="4521652"/>
            <a:ext cx="1618682" cy="881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07CB54A-9211-DF48-452C-469C37265BA0}"/>
              </a:ext>
            </a:extLst>
          </p:cNvPr>
          <p:cNvSpPr/>
          <p:nvPr/>
        </p:nvSpPr>
        <p:spPr>
          <a:xfrm>
            <a:off x="8825901" y="1454850"/>
            <a:ext cx="447907" cy="40144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60F8B18-3F2C-3409-9901-FEF7F77B2401}"/>
              </a:ext>
            </a:extLst>
          </p:cNvPr>
          <p:cNvSpPr/>
          <p:nvPr/>
        </p:nvSpPr>
        <p:spPr>
          <a:xfrm>
            <a:off x="8204365" y="1449964"/>
            <a:ext cx="447907" cy="4014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55FD346-1AFE-0061-09F4-DCDD8FCF31B0}"/>
              </a:ext>
            </a:extLst>
          </p:cNvPr>
          <p:cNvSpPr/>
          <p:nvPr/>
        </p:nvSpPr>
        <p:spPr>
          <a:xfrm>
            <a:off x="7873593" y="947584"/>
            <a:ext cx="447907" cy="401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12E532-CEF0-3C31-B868-B60C15455612}"/>
              </a:ext>
            </a:extLst>
          </p:cNvPr>
          <p:cNvSpPr/>
          <p:nvPr/>
        </p:nvSpPr>
        <p:spPr>
          <a:xfrm>
            <a:off x="7555215" y="1452562"/>
            <a:ext cx="447907" cy="40144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8E9B00-E7C7-0778-699E-A62C8D2B99A5}"/>
              </a:ext>
            </a:extLst>
          </p:cNvPr>
          <p:cNvSpPr/>
          <p:nvPr/>
        </p:nvSpPr>
        <p:spPr>
          <a:xfrm>
            <a:off x="8200560" y="484793"/>
            <a:ext cx="447907" cy="401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75CBEF-1E37-9102-926B-160109A5B288}"/>
              </a:ext>
            </a:extLst>
          </p:cNvPr>
          <p:cNvSpPr/>
          <p:nvPr/>
        </p:nvSpPr>
        <p:spPr>
          <a:xfrm>
            <a:off x="8518324" y="947584"/>
            <a:ext cx="447907" cy="401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C2E355-18B7-D9AB-17F2-CF61E35F1C5D}"/>
              </a:ext>
            </a:extLst>
          </p:cNvPr>
          <p:cNvCxnSpPr>
            <a:cxnSpLocks/>
          </p:cNvCxnSpPr>
          <p:nvPr/>
        </p:nvCxnSpPr>
        <p:spPr>
          <a:xfrm flipV="1">
            <a:off x="7636454" y="3389855"/>
            <a:ext cx="2192422" cy="88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965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9866-45DC-D9CE-9876-6167590D7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564" y="-22066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77139" cy="132556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NO" dirty="0"/>
              <a:t>Fremstilling av resultatene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A87C3-812B-34D5-1163-723822E3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8818" cy="4351338"/>
          </a:xfrm>
        </p:spPr>
        <p:txBody>
          <a:bodyPr/>
          <a:lstStyle/>
          <a:p>
            <a:r>
              <a:rPr lang="en-NO" dirty="0"/>
              <a:t>Median±MAD (p, OR, etc.)</a:t>
            </a:r>
          </a:p>
          <a:p>
            <a:r>
              <a:rPr lang="en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Proporsjon av effecter med samme rettning</a:t>
            </a:r>
          </a:p>
          <a:p>
            <a:endParaRPr lang="en-NO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F2A0C3-6621-1E2B-4653-C5E220A90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487" y="4205113"/>
            <a:ext cx="4262782" cy="271628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5BC156-241F-5831-1F5D-FD0A8482C860}"/>
              </a:ext>
            </a:extLst>
          </p:cNvPr>
          <p:cNvCxnSpPr>
            <a:cxnSpLocks/>
          </p:cNvCxnSpPr>
          <p:nvPr/>
        </p:nvCxnSpPr>
        <p:spPr>
          <a:xfrm flipV="1">
            <a:off x="4484756" y="4532243"/>
            <a:ext cx="4155661" cy="6097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34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4ED8BD-D822-0730-29A0-D93DAB385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27212" y="648392"/>
            <a:ext cx="12419212" cy="6209607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214148F-F5AC-1F6D-504C-DAC9DFF9B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4224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NO" sz="2800" dirty="0"/>
              <a:t>Resultatene til to multivers analyser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BC6A07E-694B-1BB0-1236-8AAC8AF942D1}"/>
                  </a:ext>
                </a:extLst>
              </p14:cNvPr>
              <p14:cNvContentPartPr/>
              <p14:nvPr/>
            </p14:nvContentPartPr>
            <p14:xfrm>
              <a:off x="7949351" y="2003956"/>
              <a:ext cx="378360" cy="3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BC6A07E-694B-1BB0-1236-8AAC8AF942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95351" y="1895956"/>
                <a:ext cx="4860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9E8214B-17AA-407E-D56F-A9475B7D23E2}"/>
                  </a:ext>
                </a:extLst>
              </p14:cNvPr>
              <p14:cNvContentPartPr/>
              <p14:nvPr/>
            </p14:nvContentPartPr>
            <p14:xfrm>
              <a:off x="7934591" y="2168476"/>
              <a:ext cx="357120" cy="16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9E8214B-17AA-407E-D56F-A9475B7D23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80591" y="2060476"/>
                <a:ext cx="464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D148C23-B94A-15AC-957F-85A13954A313}"/>
                  </a:ext>
                </a:extLst>
              </p14:cNvPr>
              <p14:cNvContentPartPr/>
              <p14:nvPr/>
            </p14:nvContentPartPr>
            <p14:xfrm>
              <a:off x="1709831" y="2036356"/>
              <a:ext cx="460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D148C23-B94A-15AC-957F-85A13954A3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55831" y="1928356"/>
                <a:ext cx="568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87B2C50-A0E9-5FDA-CB58-8FEF9A8603D1}"/>
                  </a:ext>
                </a:extLst>
              </p14:cNvPr>
              <p14:cNvContentPartPr/>
              <p14:nvPr/>
            </p14:nvContentPartPr>
            <p14:xfrm>
              <a:off x="1739711" y="2138956"/>
              <a:ext cx="359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87B2C50-A0E9-5FDA-CB58-8FEF9A8603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85711" y="2030956"/>
                <a:ext cx="466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446A3A-C149-414E-A1BD-A4E9F6D8284A}"/>
                  </a:ext>
                </a:extLst>
              </p14:cNvPr>
              <p14:cNvContentPartPr/>
              <p14:nvPr/>
            </p14:nvContentPartPr>
            <p14:xfrm>
              <a:off x="1403111" y="5872516"/>
              <a:ext cx="696600" cy="12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446A3A-C149-414E-A1BD-A4E9F6D828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49471" y="5764516"/>
                <a:ext cx="8042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4AFCF81-71DB-B946-C6E4-5239E6470BA8}"/>
                  </a:ext>
                </a:extLst>
              </p14:cNvPr>
              <p14:cNvContentPartPr/>
              <p14:nvPr/>
            </p14:nvContentPartPr>
            <p14:xfrm>
              <a:off x="7698431" y="5899156"/>
              <a:ext cx="609480" cy="13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4AFCF81-71DB-B946-C6E4-5239E6470BA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44791" y="5791516"/>
                <a:ext cx="7171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4CE0D7E-45A6-84BB-3DDA-0EC8000354C2}"/>
                  </a:ext>
                </a:extLst>
              </p14:cNvPr>
              <p14:cNvContentPartPr/>
              <p14:nvPr/>
            </p14:nvContentPartPr>
            <p14:xfrm>
              <a:off x="1332191" y="4674436"/>
              <a:ext cx="784800" cy="80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4CE0D7E-45A6-84BB-3DDA-0EC8000354C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8551" y="4566436"/>
                <a:ext cx="8924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5855A45-1021-5EDC-3917-ABF4CE59E6CF}"/>
                  </a:ext>
                </a:extLst>
              </p14:cNvPr>
              <p14:cNvContentPartPr/>
              <p14:nvPr/>
            </p14:nvContentPartPr>
            <p14:xfrm>
              <a:off x="7519151" y="4679116"/>
              <a:ext cx="832320" cy="65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5855A45-1021-5EDC-3917-ABF4CE59E6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65511" y="4571116"/>
                <a:ext cx="9399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E72509D-2E7B-7CA9-DDA6-9C935BED81D6}"/>
                  </a:ext>
                </a:extLst>
              </p14:cNvPr>
              <p14:cNvContentPartPr/>
              <p14:nvPr/>
            </p14:nvContentPartPr>
            <p14:xfrm>
              <a:off x="1161191" y="2315716"/>
              <a:ext cx="956880" cy="3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E72509D-2E7B-7CA9-DDA6-9C935BED81D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07551" y="2207716"/>
                <a:ext cx="10645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335E7CB-7A75-BAB6-F85A-6A717EFED064}"/>
                  </a:ext>
                </a:extLst>
              </p14:cNvPr>
              <p14:cNvContentPartPr/>
              <p14:nvPr/>
            </p14:nvContentPartPr>
            <p14:xfrm>
              <a:off x="7362191" y="2335516"/>
              <a:ext cx="1007280" cy="23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335E7CB-7A75-BAB6-F85A-6A717EFED0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08191" y="2227876"/>
                <a:ext cx="11149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8B0C875-0057-C5C7-0E06-F7831BB1A3DD}"/>
                  </a:ext>
                </a:extLst>
              </p14:cNvPr>
              <p14:cNvContentPartPr/>
              <p14:nvPr/>
            </p14:nvContentPartPr>
            <p14:xfrm>
              <a:off x="7377745" y="6047469"/>
              <a:ext cx="999360" cy="41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8B0C875-0057-C5C7-0E06-F7831BB1A3D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23745" y="5939469"/>
                <a:ext cx="11070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114030-1FC8-CB96-6347-A3EEA4C2482E}"/>
                  </a:ext>
                </a:extLst>
              </p14:cNvPr>
              <p14:cNvContentPartPr/>
              <p14:nvPr/>
            </p14:nvContentPartPr>
            <p14:xfrm>
              <a:off x="1176385" y="6040629"/>
              <a:ext cx="959760" cy="45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114030-1FC8-CB96-6347-A3EEA4C2482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22385" y="5932989"/>
                <a:ext cx="106740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80C227-F80E-8CF1-2CAB-7DE225B3CD43}"/>
                  </a:ext>
                </a:extLst>
              </p14:cNvPr>
              <p14:cNvContentPartPr/>
              <p14:nvPr/>
            </p14:nvContentPartPr>
            <p14:xfrm>
              <a:off x="2342677" y="698520"/>
              <a:ext cx="799200" cy="41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80C227-F80E-8CF1-2CAB-7DE225B3CD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88677" y="590880"/>
                <a:ext cx="9068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A6459D2-7412-0332-7622-7BBAA527ABF1}"/>
                  </a:ext>
                </a:extLst>
              </p14:cNvPr>
              <p14:cNvContentPartPr/>
              <p14:nvPr/>
            </p14:nvContentPartPr>
            <p14:xfrm>
              <a:off x="8458717" y="705720"/>
              <a:ext cx="923400" cy="43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A6459D2-7412-0332-7622-7BBAA527ABF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405077" y="598080"/>
                <a:ext cx="1031040" cy="2595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F0D56FA9-BDD1-3157-74F6-1B7FB7DA913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196892" y="5402407"/>
            <a:ext cx="2144419" cy="136644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2B2A79-DA74-3242-EDA7-477C5E316177}"/>
              </a:ext>
            </a:extLst>
          </p:cNvPr>
          <p:cNvCxnSpPr>
            <a:cxnSpLocks/>
          </p:cNvCxnSpPr>
          <p:nvPr/>
        </p:nvCxnSpPr>
        <p:spPr>
          <a:xfrm flipH="1" flipV="1">
            <a:off x="4625009" y="4498725"/>
            <a:ext cx="1470991" cy="9036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816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NO" dirty="0"/>
              <a:t>Oppsummering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A87C3-812B-34D5-1163-723822E3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20111" cy="4351338"/>
          </a:xfrm>
        </p:spPr>
        <p:txBody>
          <a:bodyPr>
            <a:normAutofit/>
          </a:bodyPr>
          <a:lstStyle/>
          <a:p>
            <a:r>
              <a:rPr lang="en-GB" b="1" dirty="0"/>
              <a:t>MS-</a:t>
            </a:r>
            <a:r>
              <a:rPr lang="en-GB" b="1" dirty="0" err="1"/>
              <a:t>relatert</a:t>
            </a:r>
            <a:r>
              <a:rPr lang="en-GB" dirty="0"/>
              <a:t>. </a:t>
            </a:r>
            <a:r>
              <a:rPr lang="en-GB" dirty="0" err="1"/>
              <a:t>Prediktorer</a:t>
            </a:r>
            <a:r>
              <a:rPr lang="en-GB" dirty="0"/>
              <a:t> for </a:t>
            </a:r>
            <a:r>
              <a:rPr lang="en-GB" dirty="0" err="1"/>
              <a:t>fremtidig</a:t>
            </a:r>
            <a:r>
              <a:rPr lang="en-GB" dirty="0"/>
              <a:t> </a:t>
            </a:r>
            <a:r>
              <a:rPr lang="en-GB" dirty="0" err="1"/>
              <a:t>funksjonell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kognitiv</a:t>
            </a:r>
            <a:r>
              <a:rPr lang="en-GB" dirty="0"/>
              <a:t> </a:t>
            </a:r>
            <a:r>
              <a:rPr lang="en-GB" dirty="0" err="1"/>
              <a:t>svikt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Kliniske</a:t>
            </a:r>
            <a:r>
              <a:rPr lang="en-GB" dirty="0"/>
              <a:t> </a:t>
            </a:r>
            <a:r>
              <a:rPr lang="en-GB" dirty="0" err="1"/>
              <a:t>vurderinger</a:t>
            </a:r>
            <a:r>
              <a:rPr lang="en-GB" dirty="0"/>
              <a:t> / </a:t>
            </a:r>
            <a:r>
              <a:rPr lang="en-GB" dirty="0" err="1"/>
              <a:t>undersøkelser</a:t>
            </a:r>
            <a:endParaRPr lang="en-GB" dirty="0"/>
          </a:p>
          <a:p>
            <a:pPr lvl="1"/>
            <a:r>
              <a:rPr lang="en-GB" dirty="0"/>
              <a:t>PROMs</a:t>
            </a:r>
          </a:p>
          <a:p>
            <a:pPr lvl="1"/>
            <a:r>
              <a:rPr lang="en-GB" dirty="0"/>
              <a:t>Vitamin A </a:t>
            </a:r>
            <a:r>
              <a:rPr lang="en-GB" dirty="0" err="1"/>
              <a:t>nivå</a:t>
            </a:r>
            <a:r>
              <a:rPr lang="en-GB" dirty="0"/>
              <a:t> (?)</a:t>
            </a:r>
          </a:p>
          <a:p>
            <a:r>
              <a:rPr lang="en-GB" b="1" dirty="0" err="1"/>
              <a:t>Generell</a:t>
            </a:r>
            <a:r>
              <a:rPr lang="en-GB" b="1" dirty="0"/>
              <a:t>.</a:t>
            </a:r>
            <a:r>
              <a:rPr lang="en-GB" dirty="0"/>
              <a:t> Vi </a:t>
            </a:r>
            <a:r>
              <a:rPr lang="en-GB" dirty="0" err="1"/>
              <a:t>fant</a:t>
            </a:r>
            <a:r>
              <a:rPr lang="en-GB" dirty="0"/>
              <a:t> </a:t>
            </a:r>
            <a:r>
              <a:rPr lang="en-GB" dirty="0" err="1"/>
              <a:t>sterk</a:t>
            </a:r>
            <a:r>
              <a:rPr lang="en-GB" dirty="0"/>
              <a:t> </a:t>
            </a:r>
            <a:r>
              <a:rPr lang="en-GB" dirty="0" err="1"/>
              <a:t>variabilitet</a:t>
            </a:r>
            <a:r>
              <a:rPr lang="en-GB" dirty="0"/>
              <a:t> </a:t>
            </a:r>
            <a:r>
              <a:rPr lang="en-GB" dirty="0" err="1"/>
              <a:t>avhengig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modellvalg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Transparans</a:t>
            </a:r>
            <a:r>
              <a:rPr lang="en-GB" dirty="0"/>
              <a:t> </a:t>
            </a:r>
            <a:r>
              <a:rPr lang="en-GB" dirty="0" err="1"/>
              <a:t>ved</a:t>
            </a:r>
            <a:r>
              <a:rPr lang="en-GB" dirty="0"/>
              <a:t> </a:t>
            </a:r>
            <a:r>
              <a:rPr lang="en-GB" dirty="0" err="1"/>
              <a:t>rapportering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studiefunn</a:t>
            </a:r>
            <a:r>
              <a:rPr lang="en-GB" dirty="0"/>
              <a:t> er </a:t>
            </a:r>
            <a:r>
              <a:rPr lang="en-GB" dirty="0" err="1"/>
              <a:t>svært</a:t>
            </a:r>
            <a:r>
              <a:rPr lang="en-GB" dirty="0"/>
              <a:t> </a:t>
            </a:r>
            <a:r>
              <a:rPr lang="en-GB" dirty="0" err="1"/>
              <a:t>viktig</a:t>
            </a:r>
            <a:r>
              <a:rPr lang="en-GB" dirty="0"/>
              <a:t>!</a:t>
            </a:r>
          </a:p>
          <a:p>
            <a:pPr lvl="1"/>
            <a:r>
              <a:rPr lang="en-GB" dirty="0" err="1"/>
              <a:t>Alternativt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det </a:t>
            </a:r>
            <a:r>
              <a:rPr lang="en-GB" dirty="0" err="1"/>
              <a:t>brukes</a:t>
            </a:r>
            <a:r>
              <a:rPr lang="en-GB" dirty="0"/>
              <a:t> </a:t>
            </a:r>
            <a:r>
              <a:rPr lang="en-GB" dirty="0" err="1"/>
              <a:t>strategier</a:t>
            </a:r>
            <a:r>
              <a:rPr lang="en-GB" dirty="0"/>
              <a:t> der det </a:t>
            </a:r>
            <a:r>
              <a:rPr lang="en-GB" dirty="0" err="1"/>
              <a:t>reduseres</a:t>
            </a:r>
            <a:r>
              <a:rPr lang="en-GB" dirty="0"/>
              <a:t>       </a:t>
            </a:r>
            <a:r>
              <a:rPr lang="en-GB" dirty="0" err="1"/>
              <a:t>frihetsgrader</a:t>
            </a:r>
            <a:r>
              <a:rPr lang="en-GB" dirty="0"/>
              <a:t> (</a:t>
            </a:r>
            <a:r>
              <a:rPr lang="en-GB" dirty="0" err="1"/>
              <a:t>helst</a:t>
            </a:r>
            <a:r>
              <a:rPr lang="en-GB" dirty="0"/>
              <a:t> Registered Reports)</a:t>
            </a: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F7E0BB4-1077-9FD1-B0D2-438EDF0F2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00" y="4823445"/>
            <a:ext cx="2082800" cy="203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DD3C43-89AA-3F8C-351D-83B7716A78B9}"/>
              </a:ext>
            </a:extLst>
          </p:cNvPr>
          <p:cNvSpPr txBox="1"/>
          <p:nvPr/>
        </p:nvSpPr>
        <p:spPr>
          <a:xfrm>
            <a:off x="10185988" y="4516044"/>
            <a:ext cx="181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vår</a:t>
            </a:r>
            <a:r>
              <a:rPr lang="en-GB" dirty="0"/>
              <a:t> preprint: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60429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BDEDF-1A6E-0D2C-D535-3861D11B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53" y="-297339"/>
            <a:ext cx="10515600" cy="1325563"/>
          </a:xfrm>
        </p:spPr>
        <p:txBody>
          <a:bodyPr/>
          <a:lstStyle/>
          <a:p>
            <a:r>
              <a:rPr lang="en-NO" dirty="0"/>
              <a:t>Takk!</a:t>
            </a:r>
          </a:p>
        </p:txBody>
      </p:sp>
      <p:pic>
        <p:nvPicPr>
          <p:cNvPr id="5122" name="Picture 2" descr="Multiple Sclerosis Clinical Team">
            <a:extLst>
              <a:ext uri="{FF2B5EF4-FFF2-40B4-BE49-F238E27FC236}">
                <a16:creationId xmlns:a16="http://schemas.microsoft.com/office/drawing/2014/main" id="{5B19F1DC-ACD9-298D-E599-3963D942A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115" y="1723"/>
            <a:ext cx="5810885" cy="387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7DDE699-76B8-BA92-9113-386237E4D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897" y="4213798"/>
            <a:ext cx="3166941" cy="73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DC67BAD5-17E5-F56E-B6CE-34A080DCC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4037939"/>
            <a:ext cx="3810000" cy="133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D339BF-BA25-1F48-76BB-0A95393B40BF}"/>
              </a:ext>
            </a:extLst>
          </p:cNvPr>
          <p:cNvSpPr txBox="1"/>
          <p:nvPr/>
        </p:nvSpPr>
        <p:spPr>
          <a:xfrm>
            <a:off x="414689" y="6006162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How to contact me: </a:t>
            </a:r>
          </a:p>
          <a:p>
            <a:r>
              <a:rPr lang="en-NO" dirty="0"/>
              <a:t>max.korbmacher@helse-bergen.no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37391C5-D7CF-D5F5-41A0-53920896C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0735" y="5560773"/>
            <a:ext cx="1321265" cy="1289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ECE40C-BE54-9CF1-83B9-A3C31B1AD29E}"/>
              </a:ext>
            </a:extLst>
          </p:cNvPr>
          <p:cNvSpPr txBox="1"/>
          <p:nvPr/>
        </p:nvSpPr>
        <p:spPr>
          <a:xfrm>
            <a:off x="9662427" y="6169709"/>
            <a:ext cx="1637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Igjen</a:t>
            </a:r>
            <a:r>
              <a:rPr lang="en-GB" dirty="0"/>
              <a:t>, </a:t>
            </a:r>
            <a:r>
              <a:rPr lang="en-GB" dirty="0" err="1"/>
              <a:t>vår</a:t>
            </a:r>
            <a:r>
              <a:rPr lang="en-GB" dirty="0"/>
              <a:t> preprint &gt;&gt;</a:t>
            </a:r>
            <a:endParaRPr lang="en-NO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0B715D-666E-AD99-FFE3-F8FC6D1E0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76" y="5911474"/>
            <a:ext cx="1523421" cy="83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34F9214-552A-A187-0DF0-DF3EA125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615" y="6059227"/>
            <a:ext cx="611474" cy="54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nkedin icon - Free download on Iconfinder">
            <a:extLst>
              <a:ext uri="{FF2B5EF4-FFF2-40B4-BE49-F238E27FC236}">
                <a16:creationId xmlns:a16="http://schemas.microsoft.com/office/drawing/2014/main" id="{5312A77E-67AC-8958-9C69-FD9D3B1EF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452" y="6023589"/>
            <a:ext cx="611474" cy="61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rime Video: Doctor Strange in the Multiverse of Madness">
            <a:extLst>
              <a:ext uri="{FF2B5EF4-FFF2-40B4-BE49-F238E27FC236}">
                <a16:creationId xmlns:a16="http://schemas.microsoft.com/office/drawing/2014/main" id="{59704439-A4E2-8693-FB24-15AE8C48B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53" y="773197"/>
            <a:ext cx="3924724" cy="52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ogo from the Research Council saying &quot;Centre for Clinical Trearment Research&quot;.">
            <a:extLst>
              <a:ext uri="{FF2B5EF4-FFF2-40B4-BE49-F238E27FC236}">
                <a16:creationId xmlns:a16="http://schemas.microsoft.com/office/drawing/2014/main" id="{31A6B154-4CBF-C00D-57B0-AE1ABEAE2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897" y="4964558"/>
            <a:ext cx="3366740" cy="79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125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5EC0-3991-349D-3F37-BA9471F6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Stadig fremgang innen MS forskning</a:t>
            </a:r>
          </a:p>
        </p:txBody>
      </p:sp>
      <p:pic>
        <p:nvPicPr>
          <p:cNvPr id="5" name="Content Placeholder 4" descr="A magazine with a blue and green cover&#10;&#10;Description automatically generated">
            <a:extLst>
              <a:ext uri="{FF2B5EF4-FFF2-40B4-BE49-F238E27FC236}">
                <a16:creationId xmlns:a16="http://schemas.microsoft.com/office/drawing/2014/main" id="{8A1A5A4A-0717-22B5-EB25-EB8B3B1A6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6580" y="1825625"/>
            <a:ext cx="4873147" cy="401173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C3DA9A-5170-E9A0-B417-146A959E0EA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751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Oppdatering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diagnosekriterier</a:t>
            </a:r>
            <a:r>
              <a:rPr lang="en-GB" dirty="0"/>
              <a:t> (</a:t>
            </a:r>
            <a:r>
              <a:rPr lang="en-GB" dirty="0" err="1"/>
              <a:t>feks</a:t>
            </a:r>
            <a:r>
              <a:rPr lang="en-GB" dirty="0"/>
              <a:t> ECTRIMS)</a:t>
            </a:r>
          </a:p>
          <a:p>
            <a:r>
              <a:rPr lang="en-GB" dirty="0"/>
              <a:t>Nye FDA </a:t>
            </a:r>
            <a:r>
              <a:rPr lang="en-GB" dirty="0" err="1"/>
              <a:t>godkjenninger</a:t>
            </a:r>
            <a:endParaRPr lang="en-GB" dirty="0"/>
          </a:p>
          <a:p>
            <a:pPr lvl="1"/>
            <a:r>
              <a:rPr lang="en-GB" dirty="0"/>
              <a:t>2024 </a:t>
            </a:r>
            <a:r>
              <a:rPr lang="en-GB" dirty="0" err="1"/>
              <a:t>Tolebrutinib</a:t>
            </a:r>
            <a:r>
              <a:rPr lang="en-GB" dirty="0"/>
              <a:t> (Breakthrough Therapy </a:t>
            </a:r>
            <a:r>
              <a:rPr lang="en-GB" dirty="0" err="1"/>
              <a:t>godkjenning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2022 </a:t>
            </a:r>
            <a:r>
              <a:rPr lang="en-GB" dirty="0" err="1"/>
              <a:t>Ublituximab-xiiy</a:t>
            </a:r>
            <a:r>
              <a:rPr lang="en-GB" dirty="0"/>
              <a:t> (</a:t>
            </a:r>
            <a:r>
              <a:rPr lang="en-GB" dirty="0" err="1"/>
              <a:t>Briumvi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2020 Ofatumumab (</a:t>
            </a:r>
            <a:r>
              <a:rPr lang="en-GB" dirty="0" err="1"/>
              <a:t>Kesimpta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…</a:t>
            </a:r>
          </a:p>
          <a:p>
            <a:r>
              <a:rPr lang="en-GB" dirty="0" err="1"/>
              <a:t>Tilnærminger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forklare</a:t>
            </a:r>
            <a:r>
              <a:rPr lang="en-GB" dirty="0"/>
              <a:t> </a:t>
            </a:r>
            <a:r>
              <a:rPr lang="en-GB" dirty="0" err="1"/>
              <a:t>mekanismer</a:t>
            </a:r>
            <a:r>
              <a:rPr lang="en-GB" dirty="0"/>
              <a:t>: </a:t>
            </a:r>
            <a:r>
              <a:rPr lang="en-GB" dirty="0" err="1"/>
              <a:t>Eppstein</a:t>
            </a:r>
            <a:r>
              <a:rPr lang="en-GB" dirty="0"/>
              <a:t> Barr</a:t>
            </a:r>
          </a:p>
        </p:txBody>
      </p:sp>
    </p:spTree>
    <p:extLst>
      <p:ext uri="{BB962C8B-B14F-4D97-AF65-F5344CB8AC3E}">
        <p14:creationId xmlns:p14="http://schemas.microsoft.com/office/powerpoint/2010/main" val="4039325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D59E-95CC-E473-A9EC-FF64B65F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Men, fortsatt mye å gjøre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D3779-0D7A-F0D0-6108-555FB5B6D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Særlig</a:t>
            </a:r>
            <a:r>
              <a:rPr lang="en-GB" dirty="0"/>
              <a:t> </a:t>
            </a:r>
            <a:r>
              <a:rPr lang="en-GB" dirty="0" err="1"/>
              <a:t>mht</a:t>
            </a:r>
            <a:r>
              <a:rPr lang="en-GB" dirty="0"/>
              <a:t> </a:t>
            </a:r>
            <a:r>
              <a:rPr lang="en-GB" dirty="0" err="1"/>
              <a:t>prediksjoner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utfall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fremtiden</a:t>
            </a:r>
            <a:r>
              <a:rPr lang="en-GB" dirty="0"/>
              <a:t> / </a:t>
            </a:r>
            <a:r>
              <a:rPr lang="en-GB" dirty="0" err="1"/>
              <a:t>langtidsprogresjon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8538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B8A4-9684-8458-41C4-A77224A4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Hva bremser fremgangen?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D3622-C45C-2891-33DB-BA0170617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8545" cy="4351338"/>
          </a:xfrm>
        </p:spPr>
        <p:txBody>
          <a:bodyPr/>
          <a:lstStyle/>
          <a:p>
            <a:r>
              <a:rPr lang="en-NO" dirty="0"/>
              <a:t>Variabilitet &amp; mangdel på overensstemmelse</a:t>
            </a:r>
          </a:p>
          <a:p>
            <a:pPr lvl="1"/>
            <a:r>
              <a:rPr lang="en-NO" dirty="0"/>
              <a:t>Mange studier som publiseres</a:t>
            </a:r>
          </a:p>
          <a:p>
            <a:pPr lvl="1"/>
            <a:r>
              <a:rPr lang="en-NO" dirty="0"/>
              <a:t>Mange måter å analysere data på</a:t>
            </a:r>
          </a:p>
          <a:p>
            <a:pPr lvl="1"/>
            <a:r>
              <a:rPr lang="en-NO" dirty="0"/>
              <a:t>Motstridene funn</a:t>
            </a:r>
          </a:p>
          <a:p>
            <a:r>
              <a:rPr lang="en-NO" dirty="0"/>
              <a:t>En mulig løsning er å ta høyde for de forskjellige måtene det kan analyseres data på</a:t>
            </a:r>
            <a:endParaRPr lang="en-NO" i="1" dirty="0"/>
          </a:p>
        </p:txBody>
      </p:sp>
      <p:pic>
        <p:nvPicPr>
          <p:cNvPr id="5" name="Picture 4" descr="A painting of a person fighting a demon&#10;&#10;Description automatically generated">
            <a:extLst>
              <a:ext uri="{FF2B5EF4-FFF2-40B4-BE49-F238E27FC236}">
                <a16:creationId xmlns:a16="http://schemas.microsoft.com/office/drawing/2014/main" id="{F3111B8C-8DEB-F1CC-F0D5-E28604166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745" y="0"/>
            <a:ext cx="4505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61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Multivers analyse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A755E3-EF19-0302-4F51-BC4A29FB474B}"/>
              </a:ext>
            </a:extLst>
          </p:cNvPr>
          <p:cNvSpPr txBox="1">
            <a:spLocks/>
          </p:cNvSpPr>
          <p:nvPr/>
        </p:nvSpPr>
        <p:spPr>
          <a:xfrm>
            <a:off x="3326959" y="5685472"/>
            <a:ext cx="10515600" cy="679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/>
              <a:t>Y = b</a:t>
            </a:r>
            <a:r>
              <a:rPr lang="en-GB" sz="4800" baseline="-25000" dirty="0"/>
              <a:t>0</a:t>
            </a:r>
            <a:r>
              <a:rPr lang="en-GB" sz="4800" dirty="0"/>
              <a:t> + b</a:t>
            </a:r>
            <a:r>
              <a:rPr lang="en-GB" sz="4800" baseline="-25000" dirty="0"/>
              <a:t>1</a:t>
            </a:r>
            <a:r>
              <a:rPr lang="en-GB" sz="4800" dirty="0"/>
              <a:t>X</a:t>
            </a:r>
            <a:r>
              <a:rPr lang="en-GB" sz="4800" baseline="-25000" dirty="0"/>
              <a:t>1</a:t>
            </a:r>
            <a:r>
              <a:rPr lang="en-GB" sz="4800" dirty="0"/>
              <a:t> + … + </a:t>
            </a:r>
            <a:r>
              <a:rPr lang="en-GB" sz="4800" dirty="0" err="1"/>
              <a:t>b</a:t>
            </a:r>
            <a:r>
              <a:rPr lang="en-GB" sz="4800" baseline="-25000" dirty="0" err="1"/>
              <a:t>i</a:t>
            </a:r>
            <a:r>
              <a:rPr lang="en-GB" sz="4800" dirty="0" err="1"/>
              <a:t>X</a:t>
            </a:r>
            <a:r>
              <a:rPr lang="en-GB" sz="4800" baseline="-25000" dirty="0" err="1"/>
              <a:t>i</a:t>
            </a:r>
            <a:r>
              <a:rPr lang="en-GB" sz="4800" dirty="0"/>
              <a:t> + </a:t>
            </a:r>
            <a:r>
              <a:rPr lang="en-GB" sz="4800" i="1" dirty="0"/>
              <a:t>e</a:t>
            </a:r>
            <a:endParaRPr lang="en-GB" sz="4800" baseline="-25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25E92F-3E91-7E84-F78F-7567DF24A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095500"/>
            <a:ext cx="10795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9FBD67-FAD4-BA16-D099-CB4102829FF8}"/>
              </a:ext>
            </a:extLst>
          </p:cNvPr>
          <p:cNvCxnSpPr/>
          <p:nvPr/>
        </p:nvCxnSpPr>
        <p:spPr>
          <a:xfrm>
            <a:off x="2941320" y="4572000"/>
            <a:ext cx="1600200" cy="990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1821AD-974A-D76D-B8E6-43E618BBE7E4}"/>
              </a:ext>
            </a:extLst>
          </p:cNvPr>
          <p:cNvSpPr txBox="1"/>
          <p:nvPr/>
        </p:nvSpPr>
        <p:spPr>
          <a:xfrm>
            <a:off x="8013700" y="4823876"/>
            <a:ext cx="3340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Figur</a:t>
            </a:r>
            <a:r>
              <a:rPr lang="en-GB" sz="1200" dirty="0"/>
              <a:t> </a:t>
            </a:r>
            <a:r>
              <a:rPr lang="en-GB" sz="1200" dirty="0" err="1"/>
              <a:t>fra</a:t>
            </a:r>
            <a:r>
              <a:rPr lang="en-GB" sz="1200" dirty="0"/>
              <a:t> Marshall &amp; Duthie (2024). </a:t>
            </a:r>
            <a:r>
              <a:rPr lang="en-GB" sz="1200" dirty="0" err="1"/>
              <a:t>bioRxiv</a:t>
            </a:r>
            <a:endParaRPr lang="en-NO" sz="1200" dirty="0"/>
          </a:p>
        </p:txBody>
      </p:sp>
    </p:spTree>
    <p:extLst>
      <p:ext uri="{BB962C8B-B14F-4D97-AF65-F5344CB8AC3E}">
        <p14:creationId xmlns:p14="http://schemas.microsoft.com/office/powerpoint/2010/main" val="330725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BEC60-B2AE-44E9-6A58-BDC75F2A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Mange måter å fiske</a:t>
            </a:r>
          </a:p>
        </p:txBody>
      </p:sp>
      <p:pic>
        <p:nvPicPr>
          <p:cNvPr id="1026" name="Picture 2" descr="Fisherman silhouette .eps Royalty-free Stock Vector Images">
            <a:extLst>
              <a:ext uri="{FF2B5EF4-FFF2-40B4-BE49-F238E27FC236}">
                <a16:creationId xmlns:a16="http://schemas.microsoft.com/office/drawing/2014/main" id="{30DA8B6A-6EFE-12BC-5661-14E5A4C4D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" y="3095752"/>
            <a:ext cx="3075432" cy="307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4E4625-4136-9306-9BC1-AB1999AA006D}"/>
              </a:ext>
            </a:extLst>
          </p:cNvPr>
          <p:cNvSpPr txBox="1"/>
          <p:nvPr/>
        </p:nvSpPr>
        <p:spPr>
          <a:xfrm>
            <a:off x="3157728" y="489031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sz="1200" dirty="0"/>
              <a:t>https://vectorportal.com/</a:t>
            </a:r>
          </a:p>
        </p:txBody>
      </p:sp>
      <p:pic>
        <p:nvPicPr>
          <p:cNvPr id="1030" name="Picture 6" descr="Fisherman Silhouette Vector Art, Icons, and Graphics for Free Download">
            <a:extLst>
              <a:ext uri="{FF2B5EF4-FFF2-40B4-BE49-F238E27FC236}">
                <a16:creationId xmlns:a16="http://schemas.microsoft.com/office/drawing/2014/main" id="{A2EA99D4-5338-5ED6-D38C-2C662EBE0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798" y="2159000"/>
            <a:ext cx="41529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sian Fisherman Casts Net from Boat - Vector Image">
            <a:extLst>
              <a:ext uri="{FF2B5EF4-FFF2-40B4-BE49-F238E27FC236}">
                <a16:creationId xmlns:a16="http://schemas.microsoft.com/office/drawing/2014/main" id="{31FDD2F6-531A-BB0C-EC04-7FC8681E2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60" y="4197877"/>
            <a:ext cx="4657344" cy="197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A6FD4-A41F-7E7D-27DA-DBBF4954456C}"/>
              </a:ext>
            </a:extLst>
          </p:cNvPr>
          <p:cNvSpPr txBox="1"/>
          <p:nvPr/>
        </p:nvSpPr>
        <p:spPr>
          <a:xfrm>
            <a:off x="8305800" y="6282005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sz="1200" dirty="0"/>
              <a:t>https://www.wannapik.com/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41D5308-762E-ECC2-BD8C-31A3EB625A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27009" y="488224"/>
            <a:ext cx="2689861" cy="2626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F470F4-F7BE-DCE9-E3DF-6F497C42D1D3}"/>
              </a:ext>
            </a:extLst>
          </p:cNvPr>
          <p:cNvSpPr txBox="1"/>
          <p:nvPr/>
        </p:nvSpPr>
        <p:spPr>
          <a:xfrm>
            <a:off x="9014464" y="3095752"/>
            <a:ext cx="3776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sz="1200" dirty="0"/>
              <a:t>https://commons.wikimedia.org</a:t>
            </a:r>
          </a:p>
        </p:txBody>
      </p:sp>
    </p:spTree>
    <p:extLst>
      <p:ext uri="{BB962C8B-B14F-4D97-AF65-F5344CB8AC3E}">
        <p14:creationId xmlns:p14="http://schemas.microsoft.com/office/powerpoint/2010/main" val="2123339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1742-DF0A-87BE-9F20-BEFA6E33E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Multiverse analyse: resultater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E95DF-3E14-04D2-3681-3AA1477264C6}"/>
              </a:ext>
            </a:extLst>
          </p:cNvPr>
          <p:cNvSpPr/>
          <p:nvPr/>
        </p:nvSpPr>
        <p:spPr>
          <a:xfrm>
            <a:off x="2535373" y="4203415"/>
            <a:ext cx="447907" cy="40144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461AF4-AFA3-0C0B-CD04-A23CAF52C6BD}"/>
              </a:ext>
            </a:extLst>
          </p:cNvPr>
          <p:cNvSpPr/>
          <p:nvPr/>
        </p:nvSpPr>
        <p:spPr>
          <a:xfrm>
            <a:off x="1871918" y="4002693"/>
            <a:ext cx="447907" cy="4014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8567D-7E5A-9F69-A3F5-3BF72F4B8FDE}"/>
              </a:ext>
            </a:extLst>
          </p:cNvPr>
          <p:cNvSpPr/>
          <p:nvPr/>
        </p:nvSpPr>
        <p:spPr>
          <a:xfrm>
            <a:off x="1004947" y="3569431"/>
            <a:ext cx="447907" cy="401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5B08E4-D347-69D8-3B6E-8E7F78477020}"/>
              </a:ext>
            </a:extLst>
          </p:cNvPr>
          <p:cNvSpPr/>
          <p:nvPr/>
        </p:nvSpPr>
        <p:spPr>
          <a:xfrm>
            <a:off x="2240798" y="3137061"/>
            <a:ext cx="447907" cy="40144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139F69-6EB0-30B3-FB47-CD5E4E72DCC2}"/>
              </a:ext>
            </a:extLst>
          </p:cNvPr>
          <p:cNvSpPr/>
          <p:nvPr/>
        </p:nvSpPr>
        <p:spPr>
          <a:xfrm>
            <a:off x="2876156" y="3609724"/>
            <a:ext cx="447907" cy="4014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7CDAD7-82B7-8FB5-4D9C-0B996147D4C4}"/>
              </a:ext>
            </a:extLst>
          </p:cNvPr>
          <p:cNvSpPr/>
          <p:nvPr/>
        </p:nvSpPr>
        <p:spPr>
          <a:xfrm>
            <a:off x="1605254" y="2888017"/>
            <a:ext cx="447907" cy="401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63824D-03CA-1C8D-8DA0-A3B5E90A433E}"/>
              </a:ext>
            </a:extLst>
          </p:cNvPr>
          <p:cNvSpPr/>
          <p:nvPr/>
        </p:nvSpPr>
        <p:spPr>
          <a:xfrm>
            <a:off x="2720258" y="2614143"/>
            <a:ext cx="447907" cy="401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D98528-1AEC-283D-21DA-C8D9915575C1}"/>
              </a:ext>
            </a:extLst>
          </p:cNvPr>
          <p:cNvSpPr/>
          <p:nvPr/>
        </p:nvSpPr>
        <p:spPr>
          <a:xfrm>
            <a:off x="9727248" y="3251537"/>
            <a:ext cx="447907" cy="40144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E9CBBC-761D-5C54-1E5B-DF81A337EA78}"/>
              </a:ext>
            </a:extLst>
          </p:cNvPr>
          <p:cNvSpPr/>
          <p:nvPr/>
        </p:nvSpPr>
        <p:spPr>
          <a:xfrm>
            <a:off x="9410484" y="2742559"/>
            <a:ext cx="447907" cy="4014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85A803-E405-66B4-B967-4667F1BB83C7}"/>
              </a:ext>
            </a:extLst>
          </p:cNvPr>
          <p:cNvSpPr/>
          <p:nvPr/>
        </p:nvSpPr>
        <p:spPr>
          <a:xfrm>
            <a:off x="8774940" y="2744271"/>
            <a:ext cx="447907" cy="401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3FDF76-844B-A58D-6722-0C4DD6DE13CA}"/>
              </a:ext>
            </a:extLst>
          </p:cNvPr>
          <p:cNvSpPr/>
          <p:nvPr/>
        </p:nvSpPr>
        <p:spPr>
          <a:xfrm>
            <a:off x="9105712" y="1713053"/>
            <a:ext cx="447907" cy="40144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408FB0-2C53-9669-0F60-0F99D4C695DF}"/>
              </a:ext>
            </a:extLst>
          </p:cNvPr>
          <p:cNvSpPr/>
          <p:nvPr/>
        </p:nvSpPr>
        <p:spPr>
          <a:xfrm>
            <a:off x="9105714" y="3251537"/>
            <a:ext cx="447907" cy="4014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C16B1-09A9-D4EC-CBB3-3C5781E87E0F}"/>
              </a:ext>
            </a:extLst>
          </p:cNvPr>
          <p:cNvSpPr/>
          <p:nvPr/>
        </p:nvSpPr>
        <p:spPr>
          <a:xfrm>
            <a:off x="8458990" y="3251537"/>
            <a:ext cx="447907" cy="401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FE37A6-9767-B10B-FA09-23EA1490F64F}"/>
              </a:ext>
            </a:extLst>
          </p:cNvPr>
          <p:cNvSpPr/>
          <p:nvPr/>
        </p:nvSpPr>
        <p:spPr>
          <a:xfrm>
            <a:off x="9105713" y="2229216"/>
            <a:ext cx="447907" cy="401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42C012-0144-E4F7-EB75-A4FC7C5703C8}"/>
              </a:ext>
            </a:extLst>
          </p:cNvPr>
          <p:cNvSpPr/>
          <p:nvPr/>
        </p:nvSpPr>
        <p:spPr>
          <a:xfrm>
            <a:off x="9104082" y="5773479"/>
            <a:ext cx="447907" cy="40144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2A4F83-B707-3225-8964-36429C8FE1AB}"/>
              </a:ext>
            </a:extLst>
          </p:cNvPr>
          <p:cNvSpPr/>
          <p:nvPr/>
        </p:nvSpPr>
        <p:spPr>
          <a:xfrm>
            <a:off x="8469470" y="5773479"/>
            <a:ext cx="447907" cy="4014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7620B7-CAAA-EBFA-9AEE-EB6C656D393E}"/>
              </a:ext>
            </a:extLst>
          </p:cNvPr>
          <p:cNvSpPr/>
          <p:nvPr/>
        </p:nvSpPr>
        <p:spPr>
          <a:xfrm>
            <a:off x="9725614" y="5773479"/>
            <a:ext cx="447907" cy="4014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62520A-7B0D-2E21-BCC0-3DF69A2F4E19}"/>
              </a:ext>
            </a:extLst>
          </p:cNvPr>
          <p:cNvSpPr/>
          <p:nvPr/>
        </p:nvSpPr>
        <p:spPr>
          <a:xfrm>
            <a:off x="9455739" y="5290102"/>
            <a:ext cx="447907" cy="40144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F4202C-F4E7-FE8F-7BBF-62A9F3B49536}"/>
              </a:ext>
            </a:extLst>
          </p:cNvPr>
          <p:cNvSpPr/>
          <p:nvPr/>
        </p:nvSpPr>
        <p:spPr>
          <a:xfrm>
            <a:off x="8774429" y="5290102"/>
            <a:ext cx="447907" cy="4014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F1A228-2A80-A183-8771-DD7A8A473963}"/>
              </a:ext>
            </a:extLst>
          </p:cNvPr>
          <p:cNvSpPr/>
          <p:nvPr/>
        </p:nvSpPr>
        <p:spPr>
          <a:xfrm>
            <a:off x="9104080" y="4273858"/>
            <a:ext cx="447907" cy="401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F3D834-B148-D3BA-CDE5-55D498C9ECDC}"/>
              </a:ext>
            </a:extLst>
          </p:cNvPr>
          <p:cNvSpPr/>
          <p:nvPr/>
        </p:nvSpPr>
        <p:spPr>
          <a:xfrm>
            <a:off x="9104081" y="4781124"/>
            <a:ext cx="447907" cy="401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50D31C-EB7C-2B2E-504B-8EF8EB794A1C}"/>
              </a:ext>
            </a:extLst>
          </p:cNvPr>
          <p:cNvCxnSpPr/>
          <p:nvPr/>
        </p:nvCxnSpPr>
        <p:spPr>
          <a:xfrm flipV="1">
            <a:off x="4279392" y="2630660"/>
            <a:ext cx="3657600" cy="102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F62DF6-5CEC-AA40-B1F3-9AD9CB4A8D22}"/>
              </a:ext>
            </a:extLst>
          </p:cNvPr>
          <p:cNvCxnSpPr>
            <a:cxnSpLocks/>
          </p:cNvCxnSpPr>
          <p:nvPr/>
        </p:nvCxnSpPr>
        <p:spPr>
          <a:xfrm>
            <a:off x="4308139" y="3652981"/>
            <a:ext cx="3441669" cy="1333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916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4E0440-B8C9-0CEA-B266-A5FC63F8C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2800" cy="1325563"/>
          </a:xfrm>
          <a:solidFill>
            <a:schemeClr val="bg1"/>
          </a:solidFill>
        </p:spPr>
        <p:txBody>
          <a:bodyPr/>
          <a:lstStyle/>
          <a:p>
            <a:r>
              <a:rPr lang="en-NO" dirty="0"/>
              <a:t>Hva øker risikoen til funksjonell &amp; kognitiv svikt?</a:t>
            </a:r>
          </a:p>
        </p:txBody>
      </p:sp>
      <p:pic>
        <p:nvPicPr>
          <p:cNvPr id="7" name="Picture 6" descr="A graph of different stages of cognitive function&#10;&#10;Description automatically generated with medium confidence">
            <a:extLst>
              <a:ext uri="{FF2B5EF4-FFF2-40B4-BE49-F238E27FC236}">
                <a16:creationId xmlns:a16="http://schemas.microsoft.com/office/drawing/2014/main" id="{CEC565B2-32FA-CB00-B52A-6A5FB50E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544" y="1964227"/>
            <a:ext cx="7183820" cy="4105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00D3C2-B79C-3989-2AB0-CCC0B09EE6A3}"/>
              </a:ext>
            </a:extLst>
          </p:cNvPr>
          <p:cNvSpPr txBox="1"/>
          <p:nvPr/>
        </p:nvSpPr>
        <p:spPr>
          <a:xfrm>
            <a:off x="781708" y="1950975"/>
            <a:ext cx="396765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N=85 MS </a:t>
            </a:r>
            <a:r>
              <a:rPr lang="en-GB" sz="2800" dirty="0" err="1"/>
              <a:t>pasienter</a:t>
            </a:r>
            <a:r>
              <a:rPr lang="en-GB" sz="2800" dirty="0"/>
              <a:t> med 12-års </a:t>
            </a:r>
            <a:r>
              <a:rPr lang="en-GB" sz="2800" dirty="0" err="1"/>
              <a:t>oppfølging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Gj</a:t>
            </a:r>
            <a:r>
              <a:rPr lang="en-GB" sz="2800" dirty="0"/>
              <a:t>. baseline alder 38.9±8.3 (min:19-max:58)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65.9% </a:t>
            </a:r>
            <a:r>
              <a:rPr lang="en-GB" sz="2800" dirty="0" err="1"/>
              <a:t>kvinner</a:t>
            </a:r>
            <a:endParaRPr lang="en-NO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B4066A-6C1C-4293-39DE-153C1F65082E}"/>
              </a:ext>
            </a:extLst>
          </p:cNvPr>
          <p:cNvSpPr txBox="1"/>
          <p:nvPr/>
        </p:nvSpPr>
        <p:spPr>
          <a:xfrm>
            <a:off x="5352395" y="2443226"/>
            <a:ext cx="25618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Reaching and declining</a:t>
            </a:r>
            <a:r>
              <a:rPr lang="en-NO" dirty="0"/>
              <a:t> beyond EDSS≥4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585AE0-454F-946F-83B4-064D28D87747}"/>
              </a:ext>
            </a:extLst>
          </p:cNvPr>
          <p:cNvSpPr txBox="1"/>
          <p:nvPr/>
        </p:nvSpPr>
        <p:spPr>
          <a:xfrm>
            <a:off x="9371287" y="2415356"/>
            <a:ext cx="2561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/>
              <a:t>Declining</a:t>
            </a:r>
            <a:r>
              <a:rPr lang="en-NO" dirty="0"/>
              <a:t> ≥25% from the maximum cognitive score (PASAT)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EDE645-ADFE-C7B1-9597-D6EDD09B56F6}"/>
              </a:ext>
            </a:extLst>
          </p:cNvPr>
          <p:cNvCxnSpPr/>
          <p:nvPr/>
        </p:nvCxnSpPr>
        <p:spPr>
          <a:xfrm>
            <a:off x="7216346" y="2877021"/>
            <a:ext cx="494270" cy="1179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AE0368-223B-3A89-C63A-B4744A31AB34}"/>
              </a:ext>
            </a:extLst>
          </p:cNvPr>
          <p:cNvCxnSpPr>
            <a:cxnSpLocks/>
          </p:cNvCxnSpPr>
          <p:nvPr/>
        </p:nvCxnSpPr>
        <p:spPr>
          <a:xfrm flipV="1">
            <a:off x="9778241" y="3089557"/>
            <a:ext cx="494270" cy="2491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955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F02E-0F5D-EDE3-4BC0-EB396BD4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F483E-18BB-31C6-70C5-4434F7739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2241" cy="4351338"/>
          </a:xfrm>
        </p:spPr>
        <p:txBody>
          <a:bodyPr/>
          <a:lstStyle/>
          <a:p>
            <a:r>
              <a:rPr lang="en-GB" dirty="0"/>
              <a:t>MR</a:t>
            </a:r>
          </a:p>
          <a:p>
            <a:r>
              <a:rPr lang="en-GB" dirty="0"/>
              <a:t>“Omics”</a:t>
            </a:r>
          </a:p>
          <a:p>
            <a:r>
              <a:rPr lang="en-GB" dirty="0" err="1"/>
              <a:t>Kliniske</a:t>
            </a:r>
            <a:r>
              <a:rPr lang="en-GB" dirty="0"/>
              <a:t> </a:t>
            </a:r>
            <a:r>
              <a:rPr lang="en-GB" dirty="0" err="1"/>
              <a:t>vurderinger</a:t>
            </a:r>
            <a:endParaRPr lang="en-GB" dirty="0"/>
          </a:p>
          <a:p>
            <a:r>
              <a:rPr lang="en-GB" dirty="0"/>
              <a:t>P</a:t>
            </a:r>
            <a:r>
              <a:rPr lang="en-NO" dirty="0"/>
              <a:t>atient reported outcome measures (PROMs)</a:t>
            </a:r>
          </a:p>
          <a:p>
            <a:r>
              <a:rPr lang="en-NO" dirty="0"/>
              <a:t>Vitaminnivå (serum)</a:t>
            </a:r>
          </a:p>
          <a:p>
            <a:r>
              <a:rPr lang="en-GB" dirty="0"/>
              <a:t>D</a:t>
            </a:r>
            <a:r>
              <a:rPr lang="en-NO" dirty="0"/>
              <a:t>emografi</a:t>
            </a:r>
          </a:p>
          <a:p>
            <a:r>
              <a:rPr lang="en-GB" dirty="0"/>
              <a:t>E</a:t>
            </a:r>
            <a:r>
              <a:rPr lang="en-NO" dirty="0"/>
              <a:t>tc.</a:t>
            </a:r>
          </a:p>
        </p:txBody>
      </p:sp>
    </p:spTree>
    <p:extLst>
      <p:ext uri="{BB962C8B-B14F-4D97-AF65-F5344CB8AC3E}">
        <p14:creationId xmlns:p14="http://schemas.microsoft.com/office/powerpoint/2010/main" val="3409035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9031</TotalTime>
  <Words>1085</Words>
  <Application>Microsoft Macintosh PowerPoint</Application>
  <PresentationFormat>Widescreen</PresentationFormat>
  <Paragraphs>146</Paragraphs>
  <Slides>14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Aldring med MS  En 12-års oppfølgingsstudie</vt:lpstr>
      <vt:lpstr>Stadig fremgang innen MS forskning</vt:lpstr>
      <vt:lpstr>Men, fortsatt mye å gjøre …</vt:lpstr>
      <vt:lpstr>Hva bremser fremgangen?</vt:lpstr>
      <vt:lpstr>Multivers analyse</vt:lpstr>
      <vt:lpstr>Mange måter å fiske</vt:lpstr>
      <vt:lpstr>Multiverse analyse: resultater</vt:lpstr>
      <vt:lpstr>Hva øker risikoen til funksjonell &amp; kognitiv svikt?</vt:lpstr>
      <vt:lpstr>Data</vt:lpstr>
      <vt:lpstr>Data</vt:lpstr>
      <vt:lpstr>Fremstilling av resultatene</vt:lpstr>
      <vt:lpstr>Resultatene til to multivers analyser</vt:lpstr>
      <vt:lpstr>Oppsummering</vt:lpstr>
      <vt:lpstr>Takk!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 Korbmacher</dc:creator>
  <cp:lastModifiedBy>Max Korbmacher</cp:lastModifiedBy>
  <cp:revision>62</cp:revision>
  <dcterms:created xsi:type="dcterms:W3CDTF">2024-09-06T08:51:25Z</dcterms:created>
  <dcterms:modified xsi:type="dcterms:W3CDTF">2025-03-10T08:02:18Z</dcterms:modified>
</cp:coreProperties>
</file>